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7556500" cy="10693400"/>
  <p:notesSz cx="6858000" cy="9144000"/>
  <p:embeddedFontLst>
    <p:embeddedFont>
      <p:font typeface="Avenir Book" panose="02000503020000020003" pitchFamily="2" charset="0"/>
      <p:regular r:id="rId6"/>
      <p:italic r:id="rId7"/>
    </p:embeddedFont>
    <p:embeddedFont>
      <p:font typeface="Avenir Next Medium" panose="020B0503020202020204" pitchFamily="34" charset="0"/>
      <p:regular r:id="rId8"/>
      <p:italic r:id="rId9"/>
    </p:embeddedFont>
    <p:embeddedFont>
      <p:font typeface="Calibri" panose="020F0502020204030204" pitchFamily="34" charset="0"/>
      <p:regular r:id="rId10"/>
      <p:bold r:id="rId11"/>
      <p:italic r:id="rId12"/>
      <p:boldItalic r:id="rId13"/>
    </p:embeddedFont>
    <p:embeddedFont>
      <p:font typeface="Montserrat Classic" pitchFamily="2" charset="77"/>
      <p:regular r:id="rId14"/>
    </p:embeddedFont>
    <p:embeddedFont>
      <p:font typeface="Montserrat Classic Bold" pitchFamily="2" charset="77"/>
      <p:regular r:id="rId15"/>
      <p:bold r:id="rId16"/>
    </p:embeddedFont>
    <p:embeddedFont>
      <p:font typeface="Montserrat Light" panose="020F0302020204030204" pitchFamily="34" charset="0"/>
      <p:regular r:id="rId17"/>
      <p:italic r:id="rId18"/>
    </p:embeddedFont>
    <p:embeddedFont>
      <p:font typeface="Montserrat Light Bold" pitchFamily="2" charset="77"/>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77" d="100"/>
          <a:sy n="77" d="100"/>
        </p:scale>
        <p:origin x="356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0.fntdata"/><Relationship Id="rId23"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
        <p:cNvGrpSpPr/>
        <p:nvPr/>
      </p:nvGrpSpPr>
      <p:grpSpPr>
        <a:xfrm>
          <a:off x="0" y="0"/>
          <a:ext cx="0" cy="0"/>
          <a:chOff x="0" y="0"/>
          <a:chExt cx="0" cy="0"/>
        </a:xfrm>
      </p:grpSpPr>
      <p:grpSp>
        <p:nvGrpSpPr>
          <p:cNvPr id="2" name="Group 2"/>
          <p:cNvGrpSpPr/>
          <p:nvPr/>
        </p:nvGrpSpPr>
        <p:grpSpPr>
          <a:xfrm>
            <a:off x="231507" y="654764"/>
            <a:ext cx="7096986" cy="1924013"/>
            <a:chOff x="0" y="0"/>
            <a:chExt cx="2543399" cy="689523"/>
          </a:xfrm>
        </p:grpSpPr>
        <p:sp>
          <p:nvSpPr>
            <p:cNvPr id="3" name="Freeform 3"/>
            <p:cNvSpPr/>
            <p:nvPr/>
          </p:nvSpPr>
          <p:spPr>
            <a:xfrm>
              <a:off x="0" y="0"/>
              <a:ext cx="2543399" cy="689523"/>
            </a:xfrm>
            <a:custGeom>
              <a:avLst/>
              <a:gdLst/>
              <a:ahLst/>
              <a:cxnLst/>
              <a:rect l="l" t="t" r="r" b="b"/>
              <a:pathLst>
                <a:path w="2543399" h="689523">
                  <a:moveTo>
                    <a:pt x="0" y="0"/>
                  </a:moveTo>
                  <a:lnTo>
                    <a:pt x="2543399" y="0"/>
                  </a:lnTo>
                  <a:lnTo>
                    <a:pt x="2543399" y="689523"/>
                  </a:lnTo>
                  <a:lnTo>
                    <a:pt x="0" y="689523"/>
                  </a:lnTo>
                  <a:close/>
                </a:path>
              </a:pathLst>
            </a:custGeom>
            <a:solidFill>
              <a:srgbClr val="FFFFFF"/>
            </a:solidFill>
          </p:spPr>
        </p:sp>
        <p:sp>
          <p:nvSpPr>
            <p:cNvPr id="4" name="TextBox 4"/>
            <p:cNvSpPr txBox="1"/>
            <p:nvPr/>
          </p:nvSpPr>
          <p:spPr>
            <a:xfrm>
              <a:off x="0" y="0"/>
              <a:ext cx="812800" cy="812800"/>
            </a:xfrm>
            <a:prstGeom prst="rect">
              <a:avLst/>
            </a:prstGeom>
          </p:spPr>
          <p:txBody>
            <a:bodyPr lIns="50800" tIns="50800" rIns="50800" bIns="50800" rtlCol="0" anchor="ctr"/>
            <a:lstStyle/>
            <a:p>
              <a:pPr algn="ctr">
                <a:lnSpc>
                  <a:spcPts val="1109"/>
                </a:lnSpc>
              </a:pPr>
              <a:endParaRPr/>
            </a:p>
          </p:txBody>
        </p:sp>
      </p:grpSp>
      <p:grpSp>
        <p:nvGrpSpPr>
          <p:cNvPr id="5" name="Group 5"/>
          <p:cNvGrpSpPr/>
          <p:nvPr/>
        </p:nvGrpSpPr>
        <p:grpSpPr>
          <a:xfrm>
            <a:off x="231507" y="2866227"/>
            <a:ext cx="3488652" cy="7395324"/>
            <a:chOff x="0" y="0"/>
            <a:chExt cx="1443913" cy="3060840"/>
          </a:xfrm>
        </p:grpSpPr>
        <p:sp>
          <p:nvSpPr>
            <p:cNvPr id="6" name="Freeform 6"/>
            <p:cNvSpPr/>
            <p:nvPr/>
          </p:nvSpPr>
          <p:spPr>
            <a:xfrm>
              <a:off x="0" y="0"/>
              <a:ext cx="1443913" cy="3060840"/>
            </a:xfrm>
            <a:custGeom>
              <a:avLst/>
              <a:gdLst/>
              <a:ahLst/>
              <a:cxnLst/>
              <a:rect l="l" t="t" r="r" b="b"/>
              <a:pathLst>
                <a:path w="1443913" h="3060840">
                  <a:moveTo>
                    <a:pt x="0" y="0"/>
                  </a:moveTo>
                  <a:lnTo>
                    <a:pt x="1443913" y="0"/>
                  </a:lnTo>
                  <a:lnTo>
                    <a:pt x="1443913" y="3060840"/>
                  </a:lnTo>
                  <a:lnTo>
                    <a:pt x="0" y="3060840"/>
                  </a:lnTo>
                  <a:close/>
                </a:path>
              </a:pathLst>
            </a:custGeom>
            <a:solidFill>
              <a:srgbClr val="FFFFFF"/>
            </a:solidFill>
          </p:spPr>
        </p:sp>
        <p:sp>
          <p:nvSpPr>
            <p:cNvPr id="7" name="TextBox 7"/>
            <p:cNvSpPr txBox="1"/>
            <p:nvPr/>
          </p:nvSpPr>
          <p:spPr>
            <a:xfrm>
              <a:off x="0" y="0"/>
              <a:ext cx="812800" cy="812800"/>
            </a:xfrm>
            <a:prstGeom prst="rect">
              <a:avLst/>
            </a:prstGeom>
          </p:spPr>
          <p:txBody>
            <a:bodyPr lIns="50800" tIns="50800" rIns="50800" bIns="50800" rtlCol="0" anchor="ctr"/>
            <a:lstStyle/>
            <a:p>
              <a:pPr algn="ctr">
                <a:lnSpc>
                  <a:spcPts val="1109"/>
                </a:lnSpc>
              </a:pPr>
              <a:endParaRPr/>
            </a:p>
          </p:txBody>
        </p:sp>
      </p:grpSp>
      <p:grpSp>
        <p:nvGrpSpPr>
          <p:cNvPr id="8" name="Group 8"/>
          <p:cNvGrpSpPr/>
          <p:nvPr/>
        </p:nvGrpSpPr>
        <p:grpSpPr>
          <a:xfrm>
            <a:off x="3839841" y="2866227"/>
            <a:ext cx="3488652" cy="7395324"/>
            <a:chOff x="0" y="0"/>
            <a:chExt cx="1443913" cy="3060840"/>
          </a:xfrm>
        </p:grpSpPr>
        <p:sp>
          <p:nvSpPr>
            <p:cNvPr id="9" name="Freeform 9"/>
            <p:cNvSpPr/>
            <p:nvPr/>
          </p:nvSpPr>
          <p:spPr>
            <a:xfrm>
              <a:off x="0" y="0"/>
              <a:ext cx="1443913" cy="3060840"/>
            </a:xfrm>
            <a:custGeom>
              <a:avLst/>
              <a:gdLst/>
              <a:ahLst/>
              <a:cxnLst/>
              <a:rect l="l" t="t" r="r" b="b"/>
              <a:pathLst>
                <a:path w="1443913" h="3060840">
                  <a:moveTo>
                    <a:pt x="0" y="0"/>
                  </a:moveTo>
                  <a:lnTo>
                    <a:pt x="1443913" y="0"/>
                  </a:lnTo>
                  <a:lnTo>
                    <a:pt x="1443913" y="3060840"/>
                  </a:lnTo>
                  <a:lnTo>
                    <a:pt x="0" y="3060840"/>
                  </a:lnTo>
                  <a:close/>
                </a:path>
              </a:pathLst>
            </a:custGeom>
            <a:solidFill>
              <a:srgbClr val="FFFFFF"/>
            </a:solidFill>
          </p:spPr>
        </p:sp>
        <p:sp>
          <p:nvSpPr>
            <p:cNvPr id="10" name="TextBox 10"/>
            <p:cNvSpPr txBox="1"/>
            <p:nvPr/>
          </p:nvSpPr>
          <p:spPr>
            <a:xfrm>
              <a:off x="0" y="0"/>
              <a:ext cx="812800" cy="812800"/>
            </a:xfrm>
            <a:prstGeom prst="rect">
              <a:avLst/>
            </a:prstGeom>
          </p:spPr>
          <p:txBody>
            <a:bodyPr lIns="50800" tIns="50800" rIns="50800" bIns="50800" rtlCol="0" anchor="ctr"/>
            <a:lstStyle/>
            <a:p>
              <a:pPr algn="ctr">
                <a:lnSpc>
                  <a:spcPts val="1109"/>
                </a:lnSpc>
              </a:pPr>
              <a:endParaRPr/>
            </a:p>
          </p:txBody>
        </p:sp>
      </p:grpSp>
      <p:grpSp>
        <p:nvGrpSpPr>
          <p:cNvPr id="11" name="Group 11"/>
          <p:cNvGrpSpPr/>
          <p:nvPr/>
        </p:nvGrpSpPr>
        <p:grpSpPr>
          <a:xfrm>
            <a:off x="231507" y="293519"/>
            <a:ext cx="7096986" cy="495180"/>
            <a:chOff x="0" y="0"/>
            <a:chExt cx="2543399" cy="177461"/>
          </a:xfrm>
        </p:grpSpPr>
        <p:sp>
          <p:nvSpPr>
            <p:cNvPr id="12" name="Freeform 12"/>
            <p:cNvSpPr/>
            <p:nvPr/>
          </p:nvSpPr>
          <p:spPr>
            <a:xfrm>
              <a:off x="0" y="0"/>
              <a:ext cx="2543399" cy="177461"/>
            </a:xfrm>
            <a:custGeom>
              <a:avLst/>
              <a:gdLst/>
              <a:ahLst/>
              <a:cxnLst/>
              <a:rect l="l" t="t" r="r" b="b"/>
              <a:pathLst>
                <a:path w="2543399" h="177461">
                  <a:moveTo>
                    <a:pt x="0" y="0"/>
                  </a:moveTo>
                  <a:lnTo>
                    <a:pt x="2543399" y="0"/>
                  </a:lnTo>
                  <a:lnTo>
                    <a:pt x="2543399" y="177461"/>
                  </a:lnTo>
                  <a:lnTo>
                    <a:pt x="0" y="177461"/>
                  </a:lnTo>
                  <a:close/>
                </a:path>
              </a:pathLst>
            </a:custGeom>
            <a:solidFill>
              <a:srgbClr val="FFFFFF"/>
            </a:solidFill>
          </p:spPr>
        </p:sp>
        <p:sp>
          <p:nvSpPr>
            <p:cNvPr id="13" name="TextBox 13"/>
            <p:cNvSpPr txBox="1"/>
            <p:nvPr/>
          </p:nvSpPr>
          <p:spPr>
            <a:xfrm>
              <a:off x="0" y="0"/>
              <a:ext cx="812800" cy="812800"/>
            </a:xfrm>
            <a:prstGeom prst="rect">
              <a:avLst/>
            </a:prstGeom>
          </p:spPr>
          <p:txBody>
            <a:bodyPr lIns="50800" tIns="50800" rIns="50800" bIns="50800" rtlCol="0" anchor="ctr"/>
            <a:lstStyle/>
            <a:p>
              <a:pPr algn="ctr">
                <a:lnSpc>
                  <a:spcPts val="1109"/>
                </a:lnSpc>
              </a:pPr>
              <a:endParaRPr/>
            </a:p>
          </p:txBody>
        </p:sp>
      </p:grpSp>
      <p:grpSp>
        <p:nvGrpSpPr>
          <p:cNvPr id="14" name="Group 14"/>
          <p:cNvGrpSpPr/>
          <p:nvPr/>
        </p:nvGrpSpPr>
        <p:grpSpPr>
          <a:xfrm>
            <a:off x="231507" y="2140093"/>
            <a:ext cx="7096986" cy="602309"/>
            <a:chOff x="0" y="0"/>
            <a:chExt cx="2543399" cy="215854"/>
          </a:xfrm>
        </p:grpSpPr>
        <p:sp>
          <p:nvSpPr>
            <p:cNvPr id="15" name="Freeform 15"/>
            <p:cNvSpPr/>
            <p:nvPr/>
          </p:nvSpPr>
          <p:spPr>
            <a:xfrm>
              <a:off x="0" y="0"/>
              <a:ext cx="2543399" cy="215854"/>
            </a:xfrm>
            <a:custGeom>
              <a:avLst/>
              <a:gdLst/>
              <a:ahLst/>
              <a:cxnLst/>
              <a:rect l="l" t="t" r="r" b="b"/>
              <a:pathLst>
                <a:path w="2543399" h="215854">
                  <a:moveTo>
                    <a:pt x="0" y="0"/>
                  </a:moveTo>
                  <a:lnTo>
                    <a:pt x="2543399" y="0"/>
                  </a:lnTo>
                  <a:lnTo>
                    <a:pt x="2543399" y="215854"/>
                  </a:lnTo>
                  <a:lnTo>
                    <a:pt x="0" y="215854"/>
                  </a:lnTo>
                  <a:close/>
                </a:path>
              </a:pathLst>
            </a:custGeom>
            <a:solidFill>
              <a:srgbClr val="000000"/>
            </a:solidFill>
          </p:spPr>
        </p:sp>
        <p:sp>
          <p:nvSpPr>
            <p:cNvPr id="16" name="TextBox 16"/>
            <p:cNvSpPr txBox="1"/>
            <p:nvPr/>
          </p:nvSpPr>
          <p:spPr>
            <a:xfrm>
              <a:off x="0" y="-19050"/>
              <a:ext cx="812800" cy="831850"/>
            </a:xfrm>
            <a:prstGeom prst="rect">
              <a:avLst/>
            </a:prstGeom>
          </p:spPr>
          <p:txBody>
            <a:bodyPr lIns="50800" tIns="50800" rIns="50800" bIns="50800" rtlCol="0" anchor="ctr"/>
            <a:lstStyle/>
            <a:p>
              <a:pPr marL="0" lvl="0" indent="0" algn="ctr">
                <a:lnSpc>
                  <a:spcPts val="1612"/>
                </a:lnSpc>
                <a:spcBef>
                  <a:spcPct val="0"/>
                </a:spcBef>
              </a:pPr>
              <a:r>
                <a:rPr lang="en-US" sz="1203" u="none" spc="111">
                  <a:solidFill>
                    <a:srgbClr val="FFFFFF"/>
                  </a:solidFill>
                  <a:latin typeface="Montserrat Classic"/>
                </a:rPr>
                <a:t>THE OFFICIAL NEWSLETTER OF MURRAYFIELD COLLEGE</a:t>
              </a:r>
            </a:p>
          </p:txBody>
        </p:sp>
      </p:grpSp>
      <p:pic>
        <p:nvPicPr>
          <p:cNvPr id="17" name="Picture 1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86170" y="3131300"/>
            <a:ext cx="2979325" cy="3258563"/>
          </a:xfrm>
          <a:prstGeom prst="rect">
            <a:avLst/>
          </a:prstGeom>
        </p:spPr>
      </p:pic>
      <p:pic>
        <p:nvPicPr>
          <p:cNvPr id="18" name="Picture 1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94504" y="3131300"/>
            <a:ext cx="2979325" cy="3258563"/>
          </a:xfrm>
          <a:prstGeom prst="rect">
            <a:avLst/>
          </a:prstGeom>
        </p:spPr>
      </p:pic>
      <p:grpSp>
        <p:nvGrpSpPr>
          <p:cNvPr id="19" name="Group 19"/>
          <p:cNvGrpSpPr/>
          <p:nvPr/>
        </p:nvGrpSpPr>
        <p:grpSpPr>
          <a:xfrm>
            <a:off x="486170" y="6643157"/>
            <a:ext cx="2979325" cy="404405"/>
            <a:chOff x="0" y="0"/>
            <a:chExt cx="1067723" cy="144930"/>
          </a:xfrm>
        </p:grpSpPr>
        <p:sp>
          <p:nvSpPr>
            <p:cNvPr id="20" name="Freeform 20"/>
            <p:cNvSpPr/>
            <p:nvPr/>
          </p:nvSpPr>
          <p:spPr>
            <a:xfrm>
              <a:off x="0" y="0"/>
              <a:ext cx="1067723" cy="144930"/>
            </a:xfrm>
            <a:custGeom>
              <a:avLst/>
              <a:gdLst/>
              <a:ahLst/>
              <a:cxnLst/>
              <a:rect l="l" t="t" r="r" b="b"/>
              <a:pathLst>
                <a:path w="1067723" h="144930">
                  <a:moveTo>
                    <a:pt x="0" y="0"/>
                  </a:moveTo>
                  <a:lnTo>
                    <a:pt x="1067723" y="0"/>
                  </a:lnTo>
                  <a:lnTo>
                    <a:pt x="1067723" y="144930"/>
                  </a:lnTo>
                  <a:lnTo>
                    <a:pt x="0" y="144930"/>
                  </a:lnTo>
                  <a:close/>
                </a:path>
              </a:pathLst>
            </a:custGeom>
            <a:solidFill>
              <a:srgbClr val="000000"/>
            </a:solidFill>
          </p:spPr>
        </p:sp>
        <p:sp>
          <p:nvSpPr>
            <p:cNvPr id="21" name="TextBox 21"/>
            <p:cNvSpPr txBox="1"/>
            <p:nvPr/>
          </p:nvSpPr>
          <p:spPr>
            <a:xfrm>
              <a:off x="0" y="-19050"/>
              <a:ext cx="812800" cy="831850"/>
            </a:xfrm>
            <a:prstGeom prst="rect">
              <a:avLst/>
            </a:prstGeom>
          </p:spPr>
          <p:txBody>
            <a:bodyPr lIns="50800" tIns="50800" rIns="50800" bIns="50800" rtlCol="0" anchor="ctr"/>
            <a:lstStyle/>
            <a:p>
              <a:pPr marL="0" lvl="0" indent="0" algn="ctr">
                <a:lnSpc>
                  <a:spcPts val="1612"/>
                </a:lnSpc>
                <a:spcBef>
                  <a:spcPct val="0"/>
                </a:spcBef>
              </a:pPr>
              <a:r>
                <a:rPr lang="en-US" sz="1203" spc="111">
                  <a:solidFill>
                    <a:srgbClr val="FFFFFF"/>
                  </a:solidFill>
                  <a:latin typeface="Montserrat Classic"/>
                </a:rPr>
                <a:t>ARTICLE TITLE HERE</a:t>
              </a:r>
            </a:p>
          </p:txBody>
        </p:sp>
      </p:grpSp>
      <p:grpSp>
        <p:nvGrpSpPr>
          <p:cNvPr id="22" name="Group 22"/>
          <p:cNvGrpSpPr/>
          <p:nvPr/>
        </p:nvGrpSpPr>
        <p:grpSpPr>
          <a:xfrm>
            <a:off x="4094504" y="6643157"/>
            <a:ext cx="2979325" cy="404405"/>
            <a:chOff x="0" y="0"/>
            <a:chExt cx="1067723" cy="144930"/>
          </a:xfrm>
        </p:grpSpPr>
        <p:sp>
          <p:nvSpPr>
            <p:cNvPr id="23" name="Freeform 23"/>
            <p:cNvSpPr/>
            <p:nvPr/>
          </p:nvSpPr>
          <p:spPr>
            <a:xfrm>
              <a:off x="0" y="0"/>
              <a:ext cx="1067723" cy="144930"/>
            </a:xfrm>
            <a:custGeom>
              <a:avLst/>
              <a:gdLst/>
              <a:ahLst/>
              <a:cxnLst/>
              <a:rect l="l" t="t" r="r" b="b"/>
              <a:pathLst>
                <a:path w="1067723" h="144930">
                  <a:moveTo>
                    <a:pt x="0" y="0"/>
                  </a:moveTo>
                  <a:lnTo>
                    <a:pt x="1067723" y="0"/>
                  </a:lnTo>
                  <a:lnTo>
                    <a:pt x="1067723" y="144930"/>
                  </a:lnTo>
                  <a:lnTo>
                    <a:pt x="0" y="144930"/>
                  </a:lnTo>
                  <a:close/>
                </a:path>
              </a:pathLst>
            </a:custGeom>
            <a:solidFill>
              <a:srgbClr val="000000"/>
            </a:solidFill>
          </p:spPr>
        </p:sp>
        <p:sp>
          <p:nvSpPr>
            <p:cNvPr id="24" name="TextBox 24"/>
            <p:cNvSpPr txBox="1"/>
            <p:nvPr/>
          </p:nvSpPr>
          <p:spPr>
            <a:xfrm>
              <a:off x="0" y="-19050"/>
              <a:ext cx="812800" cy="831850"/>
            </a:xfrm>
            <a:prstGeom prst="rect">
              <a:avLst/>
            </a:prstGeom>
          </p:spPr>
          <p:txBody>
            <a:bodyPr lIns="50800" tIns="50800" rIns="50800" bIns="50800" rtlCol="0" anchor="ctr"/>
            <a:lstStyle/>
            <a:p>
              <a:pPr marL="0" lvl="0" indent="0" algn="ctr">
                <a:lnSpc>
                  <a:spcPts val="1612"/>
                </a:lnSpc>
                <a:spcBef>
                  <a:spcPct val="0"/>
                </a:spcBef>
              </a:pPr>
              <a:r>
                <a:rPr lang="en-US" sz="1203" spc="111">
                  <a:solidFill>
                    <a:srgbClr val="FFFFFF"/>
                  </a:solidFill>
                  <a:latin typeface="Montserrat Classic"/>
                </a:rPr>
                <a:t>ARTICLE TITLE HERE</a:t>
              </a:r>
            </a:p>
          </p:txBody>
        </p:sp>
      </p:grpSp>
      <p:sp>
        <p:nvSpPr>
          <p:cNvPr id="25" name="TextBox 25"/>
          <p:cNvSpPr txBox="1"/>
          <p:nvPr/>
        </p:nvSpPr>
        <p:spPr>
          <a:xfrm>
            <a:off x="365288" y="1096349"/>
            <a:ext cx="6829425" cy="764269"/>
          </a:xfrm>
          <a:prstGeom prst="rect">
            <a:avLst/>
          </a:prstGeom>
        </p:spPr>
        <p:txBody>
          <a:bodyPr lIns="0" tIns="0" rIns="0" bIns="0" rtlCol="0" anchor="t">
            <a:spAutoFit/>
          </a:bodyPr>
          <a:lstStyle/>
          <a:p>
            <a:pPr algn="ctr">
              <a:lnSpc>
                <a:spcPts val="5741"/>
              </a:lnSpc>
            </a:pPr>
            <a:r>
              <a:rPr lang="en-US" sz="5799" dirty="0">
                <a:solidFill>
                  <a:srgbClr val="000000"/>
                </a:solidFill>
                <a:latin typeface="Avenir Book" panose="02000503020000020003" pitchFamily="2" charset="0"/>
              </a:rPr>
              <a:t>WEEKLY GAZETTE</a:t>
            </a:r>
          </a:p>
        </p:txBody>
      </p:sp>
      <p:grpSp>
        <p:nvGrpSpPr>
          <p:cNvPr id="26" name="Group 26"/>
          <p:cNvGrpSpPr/>
          <p:nvPr/>
        </p:nvGrpSpPr>
        <p:grpSpPr>
          <a:xfrm>
            <a:off x="418312" y="465861"/>
            <a:ext cx="6723376" cy="150495"/>
            <a:chOff x="0" y="0"/>
            <a:chExt cx="8964501" cy="200660"/>
          </a:xfrm>
        </p:grpSpPr>
        <p:sp>
          <p:nvSpPr>
            <p:cNvPr id="27" name="TextBox 27"/>
            <p:cNvSpPr txBox="1"/>
            <p:nvPr/>
          </p:nvSpPr>
          <p:spPr>
            <a:xfrm>
              <a:off x="0" y="19050"/>
              <a:ext cx="3962400" cy="181544"/>
            </a:xfrm>
            <a:prstGeom prst="rect">
              <a:avLst/>
            </a:prstGeom>
          </p:spPr>
          <p:txBody>
            <a:bodyPr lIns="0" tIns="0" rIns="0" bIns="0" rtlCol="0" anchor="t">
              <a:spAutoFit/>
            </a:bodyPr>
            <a:lstStyle/>
            <a:p>
              <a:pPr>
                <a:lnSpc>
                  <a:spcPts val="989"/>
                </a:lnSpc>
              </a:pPr>
              <a:r>
                <a:rPr lang="en-US" sz="999" spc="140">
                  <a:solidFill>
                    <a:srgbClr val="000000"/>
                  </a:solidFill>
                  <a:latin typeface="Montserrat Classic Bold"/>
                </a:rPr>
                <a:t>MAR - APR 2025</a:t>
              </a:r>
            </a:p>
          </p:txBody>
        </p:sp>
        <p:sp>
          <p:nvSpPr>
            <p:cNvPr id="28" name="TextBox 28"/>
            <p:cNvSpPr txBox="1"/>
            <p:nvPr/>
          </p:nvSpPr>
          <p:spPr>
            <a:xfrm>
              <a:off x="5002101" y="19050"/>
              <a:ext cx="3962400" cy="181610"/>
            </a:xfrm>
            <a:prstGeom prst="rect">
              <a:avLst/>
            </a:prstGeom>
          </p:spPr>
          <p:txBody>
            <a:bodyPr lIns="0" tIns="0" rIns="0" bIns="0" rtlCol="0" anchor="t">
              <a:spAutoFit/>
            </a:bodyPr>
            <a:lstStyle/>
            <a:p>
              <a:pPr algn="r">
                <a:lnSpc>
                  <a:spcPts val="989"/>
                </a:lnSpc>
              </a:pPr>
              <a:r>
                <a:rPr lang="en-US" sz="999" spc="140">
                  <a:solidFill>
                    <a:srgbClr val="000000"/>
                  </a:solidFill>
                  <a:latin typeface="Montserrat Classic Bold"/>
                </a:rPr>
                <a:t>VOL 20 | ISN 8</a:t>
              </a:r>
            </a:p>
          </p:txBody>
        </p:sp>
      </p:grpSp>
      <p:sp>
        <p:nvSpPr>
          <p:cNvPr id="29" name="TextBox 29"/>
          <p:cNvSpPr txBox="1"/>
          <p:nvPr/>
        </p:nvSpPr>
        <p:spPr>
          <a:xfrm>
            <a:off x="486170" y="7213786"/>
            <a:ext cx="2979325" cy="2529422"/>
          </a:xfrm>
          <a:prstGeom prst="rect">
            <a:avLst/>
          </a:prstGeom>
        </p:spPr>
        <p:txBody>
          <a:bodyPr lIns="0" tIns="0" rIns="0" bIns="0" rtlCol="0" anchor="t">
            <a:spAutoFit/>
          </a:bodyPr>
          <a:lstStyle/>
          <a:p>
            <a:pPr>
              <a:lnSpc>
                <a:spcPts val="1496"/>
              </a:lnSpc>
            </a:pPr>
            <a:r>
              <a:rPr lang="en-US" sz="1100" spc="22" dirty="0">
                <a:solidFill>
                  <a:srgbClr val="000000"/>
                </a:solidFill>
                <a:latin typeface="Montserrat Light"/>
              </a:rPr>
              <a:t>A newsletter is a regularly distributed publication that is generally about one main topic of interest to its subscribers. Newsletters differ from newspapers as it focuses on a smaller audience and niche topics. </a:t>
            </a:r>
          </a:p>
          <a:p>
            <a:pPr>
              <a:lnSpc>
                <a:spcPts val="1496"/>
              </a:lnSpc>
            </a:pPr>
            <a:endParaRPr lang="en-US" sz="1100" spc="22" dirty="0">
              <a:solidFill>
                <a:srgbClr val="000000"/>
              </a:solidFill>
              <a:latin typeface="Montserrat Light"/>
            </a:endParaRPr>
          </a:p>
          <a:p>
            <a:pPr>
              <a:lnSpc>
                <a:spcPts val="1496"/>
              </a:lnSpc>
            </a:pPr>
            <a:r>
              <a:rPr lang="en-US" sz="1100" spc="22" dirty="0">
                <a:solidFill>
                  <a:srgbClr val="000000"/>
                </a:solidFill>
                <a:latin typeface="Montserrat Light"/>
              </a:rPr>
              <a:t>Newspapers are used by clubs, churches, organizations, schools, and businesses to provide information to members, customers, students, and employees.</a:t>
            </a:r>
          </a:p>
          <a:p>
            <a:pPr>
              <a:lnSpc>
                <a:spcPts val="1496"/>
              </a:lnSpc>
            </a:pPr>
            <a:endParaRPr lang="en-US" sz="1100" spc="22" dirty="0">
              <a:solidFill>
                <a:srgbClr val="000000"/>
              </a:solidFill>
              <a:latin typeface="Montserrat Light"/>
            </a:endParaRPr>
          </a:p>
          <a:p>
            <a:pPr>
              <a:lnSpc>
                <a:spcPts val="1496"/>
              </a:lnSpc>
            </a:pPr>
            <a:r>
              <a:rPr lang="en-US" sz="1100" spc="22" dirty="0">
                <a:solidFill>
                  <a:srgbClr val="000000"/>
                </a:solidFill>
                <a:latin typeface="Montserrat Light"/>
              </a:rPr>
              <a:t>It's a great way to provide detailed but easy to read articles.</a:t>
            </a:r>
          </a:p>
        </p:txBody>
      </p:sp>
      <p:sp>
        <p:nvSpPr>
          <p:cNvPr id="30" name="TextBox 30"/>
          <p:cNvSpPr txBox="1"/>
          <p:nvPr/>
        </p:nvSpPr>
        <p:spPr>
          <a:xfrm>
            <a:off x="4094504" y="7213786"/>
            <a:ext cx="2979325" cy="2529422"/>
          </a:xfrm>
          <a:prstGeom prst="rect">
            <a:avLst/>
          </a:prstGeom>
        </p:spPr>
        <p:txBody>
          <a:bodyPr lIns="0" tIns="0" rIns="0" bIns="0" rtlCol="0" anchor="t">
            <a:spAutoFit/>
          </a:bodyPr>
          <a:lstStyle/>
          <a:p>
            <a:pPr>
              <a:lnSpc>
                <a:spcPts val="1496"/>
              </a:lnSpc>
            </a:pPr>
            <a:r>
              <a:rPr lang="en-US" sz="1100" spc="22">
                <a:solidFill>
                  <a:srgbClr val="000000"/>
                </a:solidFill>
                <a:latin typeface="Montserrat Light"/>
              </a:rPr>
              <a:t>Newsletters are one of the most efficient and reliable ways to keep parents updated on what's happening with their kids and the school. </a:t>
            </a:r>
          </a:p>
          <a:p>
            <a:pPr>
              <a:lnSpc>
                <a:spcPts val="1496"/>
              </a:lnSpc>
            </a:pPr>
            <a:endParaRPr lang="en-US" sz="1100" spc="22">
              <a:solidFill>
                <a:srgbClr val="000000"/>
              </a:solidFill>
              <a:latin typeface="Montserrat Light"/>
            </a:endParaRPr>
          </a:p>
          <a:p>
            <a:pPr>
              <a:lnSpc>
                <a:spcPts val="1496"/>
              </a:lnSpc>
            </a:pPr>
            <a:r>
              <a:rPr lang="en-US" sz="1100" spc="22">
                <a:solidFill>
                  <a:srgbClr val="000000"/>
                </a:solidFill>
                <a:latin typeface="Montserrat Light"/>
              </a:rPr>
              <a:t>Whether in email or printed format, newsletters are a better alternative for weekly parent and teacher meetings. It's also a great way to connect with the preschool's community. </a:t>
            </a:r>
          </a:p>
          <a:p>
            <a:pPr>
              <a:lnSpc>
                <a:spcPts val="1496"/>
              </a:lnSpc>
            </a:pPr>
            <a:endParaRPr lang="en-US" sz="1100" spc="22">
              <a:solidFill>
                <a:srgbClr val="000000"/>
              </a:solidFill>
              <a:latin typeface="Montserrat Light"/>
            </a:endParaRPr>
          </a:p>
          <a:p>
            <a:pPr>
              <a:lnSpc>
                <a:spcPts val="1496"/>
              </a:lnSpc>
            </a:pPr>
            <a:r>
              <a:rPr lang="en-US" sz="1100" spc="22">
                <a:solidFill>
                  <a:srgbClr val="000000"/>
                </a:solidFill>
                <a:latin typeface="Montserrat Light"/>
              </a:rPr>
              <a:t>It's a great method to keep the communication lines open between the teachers and the school administration.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
        <p:cNvGrpSpPr/>
        <p:nvPr/>
      </p:nvGrpSpPr>
      <p:grpSpPr>
        <a:xfrm>
          <a:off x="0" y="0"/>
          <a:ext cx="0" cy="0"/>
          <a:chOff x="0" y="0"/>
          <a:chExt cx="0" cy="0"/>
        </a:xfrm>
      </p:grpSpPr>
      <p:grpSp>
        <p:nvGrpSpPr>
          <p:cNvPr id="2" name="Group 2"/>
          <p:cNvGrpSpPr/>
          <p:nvPr/>
        </p:nvGrpSpPr>
        <p:grpSpPr>
          <a:xfrm>
            <a:off x="231507" y="293519"/>
            <a:ext cx="7096986" cy="495180"/>
            <a:chOff x="0" y="0"/>
            <a:chExt cx="2543399" cy="177461"/>
          </a:xfrm>
        </p:grpSpPr>
        <p:sp>
          <p:nvSpPr>
            <p:cNvPr id="3" name="Freeform 3"/>
            <p:cNvSpPr/>
            <p:nvPr/>
          </p:nvSpPr>
          <p:spPr>
            <a:xfrm>
              <a:off x="0" y="0"/>
              <a:ext cx="2543399" cy="177461"/>
            </a:xfrm>
            <a:custGeom>
              <a:avLst/>
              <a:gdLst/>
              <a:ahLst/>
              <a:cxnLst/>
              <a:rect l="l" t="t" r="r" b="b"/>
              <a:pathLst>
                <a:path w="2543399" h="177461">
                  <a:moveTo>
                    <a:pt x="0" y="0"/>
                  </a:moveTo>
                  <a:lnTo>
                    <a:pt x="2543399" y="0"/>
                  </a:lnTo>
                  <a:lnTo>
                    <a:pt x="2543399" y="177461"/>
                  </a:lnTo>
                  <a:lnTo>
                    <a:pt x="0" y="177461"/>
                  </a:lnTo>
                  <a:close/>
                </a:path>
              </a:pathLst>
            </a:custGeom>
            <a:solidFill>
              <a:srgbClr val="FFFFFF"/>
            </a:solidFill>
          </p:spPr>
        </p:sp>
        <p:sp>
          <p:nvSpPr>
            <p:cNvPr id="4" name="TextBox 4"/>
            <p:cNvSpPr txBox="1"/>
            <p:nvPr/>
          </p:nvSpPr>
          <p:spPr>
            <a:xfrm>
              <a:off x="0" y="0"/>
              <a:ext cx="812800" cy="812800"/>
            </a:xfrm>
            <a:prstGeom prst="rect">
              <a:avLst/>
            </a:prstGeom>
          </p:spPr>
          <p:txBody>
            <a:bodyPr lIns="50800" tIns="50800" rIns="50800" bIns="50800" rtlCol="0" anchor="ctr"/>
            <a:lstStyle/>
            <a:p>
              <a:pPr algn="ctr">
                <a:lnSpc>
                  <a:spcPts val="1109"/>
                </a:lnSpc>
              </a:pPr>
              <a:endParaRPr/>
            </a:p>
          </p:txBody>
        </p:sp>
      </p:grpSp>
      <p:grpSp>
        <p:nvGrpSpPr>
          <p:cNvPr id="5" name="Group 5"/>
          <p:cNvGrpSpPr/>
          <p:nvPr/>
        </p:nvGrpSpPr>
        <p:grpSpPr>
          <a:xfrm>
            <a:off x="231507" y="902410"/>
            <a:ext cx="7096986" cy="3726012"/>
            <a:chOff x="0" y="0"/>
            <a:chExt cx="2937361" cy="1542154"/>
          </a:xfrm>
        </p:grpSpPr>
        <p:sp>
          <p:nvSpPr>
            <p:cNvPr id="6" name="Freeform 6"/>
            <p:cNvSpPr/>
            <p:nvPr/>
          </p:nvSpPr>
          <p:spPr>
            <a:xfrm>
              <a:off x="0" y="0"/>
              <a:ext cx="2937361" cy="1542154"/>
            </a:xfrm>
            <a:custGeom>
              <a:avLst/>
              <a:gdLst/>
              <a:ahLst/>
              <a:cxnLst/>
              <a:rect l="l" t="t" r="r" b="b"/>
              <a:pathLst>
                <a:path w="2937361" h="1542154">
                  <a:moveTo>
                    <a:pt x="0" y="0"/>
                  </a:moveTo>
                  <a:lnTo>
                    <a:pt x="2937361" y="0"/>
                  </a:lnTo>
                  <a:lnTo>
                    <a:pt x="2937361" y="1542154"/>
                  </a:lnTo>
                  <a:lnTo>
                    <a:pt x="0" y="1542154"/>
                  </a:lnTo>
                  <a:close/>
                </a:path>
              </a:pathLst>
            </a:custGeom>
            <a:solidFill>
              <a:srgbClr val="FFFFFF"/>
            </a:solidFill>
          </p:spPr>
        </p:sp>
        <p:sp>
          <p:nvSpPr>
            <p:cNvPr id="7" name="TextBox 7"/>
            <p:cNvSpPr txBox="1"/>
            <p:nvPr/>
          </p:nvSpPr>
          <p:spPr>
            <a:xfrm>
              <a:off x="0" y="0"/>
              <a:ext cx="812800" cy="812800"/>
            </a:xfrm>
            <a:prstGeom prst="rect">
              <a:avLst/>
            </a:prstGeom>
          </p:spPr>
          <p:txBody>
            <a:bodyPr lIns="50800" tIns="50800" rIns="50800" bIns="50800" rtlCol="0" anchor="ctr"/>
            <a:lstStyle/>
            <a:p>
              <a:pPr algn="ctr">
                <a:lnSpc>
                  <a:spcPts val="1109"/>
                </a:lnSpc>
              </a:pPr>
              <a:endParaRPr/>
            </a:p>
          </p:txBody>
        </p:sp>
      </p:grpSp>
      <p:grpSp>
        <p:nvGrpSpPr>
          <p:cNvPr id="8" name="Group 8"/>
          <p:cNvGrpSpPr/>
          <p:nvPr/>
        </p:nvGrpSpPr>
        <p:grpSpPr>
          <a:xfrm>
            <a:off x="241029" y="4742474"/>
            <a:ext cx="7096986" cy="5518830"/>
            <a:chOff x="0" y="0"/>
            <a:chExt cx="2937361" cy="2284181"/>
          </a:xfrm>
        </p:grpSpPr>
        <p:sp>
          <p:nvSpPr>
            <p:cNvPr id="9" name="Freeform 9"/>
            <p:cNvSpPr/>
            <p:nvPr/>
          </p:nvSpPr>
          <p:spPr>
            <a:xfrm>
              <a:off x="0" y="0"/>
              <a:ext cx="2937361" cy="2284181"/>
            </a:xfrm>
            <a:custGeom>
              <a:avLst/>
              <a:gdLst/>
              <a:ahLst/>
              <a:cxnLst/>
              <a:rect l="l" t="t" r="r" b="b"/>
              <a:pathLst>
                <a:path w="2937361" h="2284181">
                  <a:moveTo>
                    <a:pt x="0" y="0"/>
                  </a:moveTo>
                  <a:lnTo>
                    <a:pt x="2937361" y="0"/>
                  </a:lnTo>
                  <a:lnTo>
                    <a:pt x="2937361" y="2284181"/>
                  </a:lnTo>
                  <a:lnTo>
                    <a:pt x="0" y="2284181"/>
                  </a:lnTo>
                  <a:close/>
                </a:path>
              </a:pathLst>
            </a:custGeom>
            <a:solidFill>
              <a:srgbClr val="FFFFFF"/>
            </a:solidFill>
          </p:spPr>
        </p:sp>
        <p:sp>
          <p:nvSpPr>
            <p:cNvPr id="10" name="TextBox 10"/>
            <p:cNvSpPr txBox="1"/>
            <p:nvPr/>
          </p:nvSpPr>
          <p:spPr>
            <a:xfrm>
              <a:off x="0" y="0"/>
              <a:ext cx="812800" cy="812800"/>
            </a:xfrm>
            <a:prstGeom prst="rect">
              <a:avLst/>
            </a:prstGeom>
          </p:spPr>
          <p:txBody>
            <a:bodyPr lIns="50800" tIns="50800" rIns="50800" bIns="50800" rtlCol="0" anchor="ctr"/>
            <a:lstStyle/>
            <a:p>
              <a:pPr algn="ctr">
                <a:lnSpc>
                  <a:spcPts val="1109"/>
                </a:lnSpc>
              </a:pPr>
              <a:endParaRPr/>
            </a:p>
          </p:txBody>
        </p:sp>
      </p:grpSp>
      <p:sp>
        <p:nvSpPr>
          <p:cNvPr id="11" name="AutoShape 11"/>
          <p:cNvSpPr/>
          <p:nvPr/>
        </p:nvSpPr>
        <p:spPr>
          <a:xfrm>
            <a:off x="231507" y="1957625"/>
            <a:ext cx="7096986" cy="0"/>
          </a:xfrm>
          <a:prstGeom prst="line">
            <a:avLst/>
          </a:prstGeom>
          <a:ln w="19050" cap="flat">
            <a:solidFill>
              <a:srgbClr val="000000"/>
            </a:solidFill>
            <a:prstDash val="solid"/>
            <a:headEnd type="none" w="sm" len="sm"/>
            <a:tailEnd type="none" w="sm" len="sm"/>
          </a:ln>
        </p:spPr>
      </p:sp>
      <p:sp>
        <p:nvSpPr>
          <p:cNvPr id="12" name="AutoShape 12"/>
          <p:cNvSpPr/>
          <p:nvPr/>
        </p:nvSpPr>
        <p:spPr>
          <a:xfrm>
            <a:off x="231507" y="5797937"/>
            <a:ext cx="3548493" cy="0"/>
          </a:xfrm>
          <a:prstGeom prst="line">
            <a:avLst/>
          </a:prstGeom>
          <a:ln w="19050" cap="flat">
            <a:solidFill>
              <a:srgbClr val="000000"/>
            </a:solidFill>
            <a:prstDash val="solid"/>
            <a:headEnd type="none" w="sm" len="sm"/>
            <a:tailEnd type="none" w="sm" len="sm"/>
          </a:ln>
        </p:spPr>
      </p:sp>
      <p:sp>
        <p:nvSpPr>
          <p:cNvPr id="13" name="AutoShape 13"/>
          <p:cNvSpPr/>
          <p:nvPr/>
        </p:nvSpPr>
        <p:spPr>
          <a:xfrm rot="-5400000">
            <a:off x="1030107" y="7492364"/>
            <a:ext cx="5518830" cy="0"/>
          </a:xfrm>
          <a:prstGeom prst="line">
            <a:avLst/>
          </a:prstGeom>
          <a:ln w="19050" cap="flat">
            <a:solidFill>
              <a:srgbClr val="000000"/>
            </a:solidFill>
            <a:prstDash val="solid"/>
            <a:headEnd type="none" w="sm" len="sm"/>
            <a:tailEnd type="none" w="sm" len="sm"/>
          </a:ln>
        </p:spPr>
      </p:sp>
      <p:pic>
        <p:nvPicPr>
          <p:cNvPr id="14" name="Picture 1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073172" y="5036148"/>
            <a:ext cx="2988725" cy="4931481"/>
          </a:xfrm>
          <a:prstGeom prst="rect">
            <a:avLst/>
          </a:prstGeom>
        </p:spPr>
      </p:pic>
      <p:grpSp>
        <p:nvGrpSpPr>
          <p:cNvPr id="15" name="Group 15"/>
          <p:cNvGrpSpPr/>
          <p:nvPr/>
        </p:nvGrpSpPr>
        <p:grpSpPr>
          <a:xfrm>
            <a:off x="418312" y="465861"/>
            <a:ext cx="6723376" cy="150495"/>
            <a:chOff x="0" y="0"/>
            <a:chExt cx="8964501" cy="200660"/>
          </a:xfrm>
        </p:grpSpPr>
        <p:sp>
          <p:nvSpPr>
            <p:cNvPr id="16" name="TextBox 16"/>
            <p:cNvSpPr txBox="1"/>
            <p:nvPr/>
          </p:nvSpPr>
          <p:spPr>
            <a:xfrm>
              <a:off x="0" y="19050"/>
              <a:ext cx="3962400" cy="181544"/>
            </a:xfrm>
            <a:prstGeom prst="rect">
              <a:avLst/>
            </a:prstGeom>
          </p:spPr>
          <p:txBody>
            <a:bodyPr lIns="0" tIns="0" rIns="0" bIns="0" rtlCol="0" anchor="t">
              <a:spAutoFit/>
            </a:bodyPr>
            <a:lstStyle/>
            <a:p>
              <a:pPr>
                <a:lnSpc>
                  <a:spcPts val="989"/>
                </a:lnSpc>
              </a:pPr>
              <a:r>
                <a:rPr lang="en-US" sz="999" spc="140">
                  <a:solidFill>
                    <a:srgbClr val="000000"/>
                  </a:solidFill>
                  <a:latin typeface="Montserrat Classic Bold"/>
                </a:rPr>
                <a:t>MAR - APR 2025</a:t>
              </a:r>
            </a:p>
          </p:txBody>
        </p:sp>
        <p:sp>
          <p:nvSpPr>
            <p:cNvPr id="17" name="TextBox 17"/>
            <p:cNvSpPr txBox="1"/>
            <p:nvPr/>
          </p:nvSpPr>
          <p:spPr>
            <a:xfrm>
              <a:off x="5002101" y="19050"/>
              <a:ext cx="3962400" cy="181610"/>
            </a:xfrm>
            <a:prstGeom prst="rect">
              <a:avLst/>
            </a:prstGeom>
          </p:spPr>
          <p:txBody>
            <a:bodyPr lIns="0" tIns="0" rIns="0" bIns="0" rtlCol="0" anchor="t">
              <a:spAutoFit/>
            </a:bodyPr>
            <a:lstStyle/>
            <a:p>
              <a:pPr algn="r">
                <a:lnSpc>
                  <a:spcPts val="989"/>
                </a:lnSpc>
              </a:pPr>
              <a:r>
                <a:rPr lang="en-US" sz="999" spc="140">
                  <a:solidFill>
                    <a:srgbClr val="000000"/>
                  </a:solidFill>
                  <a:latin typeface="Montserrat Classic Bold"/>
                </a:rPr>
                <a:t>VOL 20 | ISN 8</a:t>
              </a:r>
            </a:p>
          </p:txBody>
        </p:sp>
      </p:grpSp>
      <p:sp>
        <p:nvSpPr>
          <p:cNvPr id="18" name="TextBox 18"/>
          <p:cNvSpPr txBox="1"/>
          <p:nvPr/>
        </p:nvSpPr>
        <p:spPr>
          <a:xfrm>
            <a:off x="2500734" y="1197621"/>
            <a:ext cx="2558531" cy="394595"/>
          </a:xfrm>
          <a:prstGeom prst="rect">
            <a:avLst/>
          </a:prstGeom>
        </p:spPr>
        <p:txBody>
          <a:bodyPr lIns="0" tIns="0" rIns="0" bIns="0" rtlCol="0" anchor="t">
            <a:spAutoFit/>
          </a:bodyPr>
          <a:lstStyle/>
          <a:p>
            <a:pPr algn="ctr">
              <a:lnSpc>
                <a:spcPts val="2950"/>
              </a:lnSpc>
            </a:pPr>
            <a:r>
              <a:rPr lang="en-US" sz="2810" spc="168" dirty="0">
                <a:solidFill>
                  <a:srgbClr val="000000"/>
                </a:solidFill>
                <a:latin typeface="Avenir Book" panose="02000503020000020003" pitchFamily="2" charset="0"/>
              </a:rPr>
              <a:t>TITLE HERE</a:t>
            </a:r>
          </a:p>
        </p:txBody>
      </p:sp>
      <p:sp>
        <p:nvSpPr>
          <p:cNvPr id="19" name="TextBox 19"/>
          <p:cNvSpPr txBox="1"/>
          <p:nvPr/>
        </p:nvSpPr>
        <p:spPr>
          <a:xfrm>
            <a:off x="832318" y="5037933"/>
            <a:ext cx="2558531" cy="394595"/>
          </a:xfrm>
          <a:prstGeom prst="rect">
            <a:avLst/>
          </a:prstGeom>
        </p:spPr>
        <p:txBody>
          <a:bodyPr lIns="0" tIns="0" rIns="0" bIns="0" rtlCol="0" anchor="t">
            <a:spAutoFit/>
          </a:bodyPr>
          <a:lstStyle/>
          <a:p>
            <a:pPr algn="ctr">
              <a:lnSpc>
                <a:spcPts val="2950"/>
              </a:lnSpc>
            </a:pPr>
            <a:r>
              <a:rPr lang="en-US" sz="2810" spc="168">
                <a:solidFill>
                  <a:srgbClr val="000000"/>
                </a:solidFill>
                <a:latin typeface="Avenir Book" panose="02000503020000020003" pitchFamily="2" charset="0"/>
              </a:rPr>
              <a:t>TITLE HERE</a:t>
            </a:r>
          </a:p>
        </p:txBody>
      </p:sp>
      <p:sp>
        <p:nvSpPr>
          <p:cNvPr id="20" name="TextBox 20"/>
          <p:cNvSpPr txBox="1"/>
          <p:nvPr/>
        </p:nvSpPr>
        <p:spPr>
          <a:xfrm>
            <a:off x="2684625" y="1543328"/>
            <a:ext cx="2190750" cy="170130"/>
          </a:xfrm>
          <a:prstGeom prst="rect">
            <a:avLst/>
          </a:prstGeom>
        </p:spPr>
        <p:txBody>
          <a:bodyPr lIns="0" tIns="0" rIns="0" bIns="0" rtlCol="0" anchor="t">
            <a:spAutoFit/>
          </a:bodyPr>
          <a:lstStyle/>
          <a:p>
            <a:pPr algn="ctr">
              <a:lnSpc>
                <a:spcPts val="1359"/>
              </a:lnSpc>
            </a:pPr>
            <a:r>
              <a:rPr lang="en-US" sz="999" spc="19">
                <a:solidFill>
                  <a:srgbClr val="000000"/>
                </a:solidFill>
                <a:latin typeface="Montserrat Light"/>
              </a:rPr>
              <a:t>By: Author</a:t>
            </a:r>
          </a:p>
        </p:txBody>
      </p:sp>
      <p:sp>
        <p:nvSpPr>
          <p:cNvPr id="21" name="TextBox 21"/>
          <p:cNvSpPr txBox="1"/>
          <p:nvPr/>
        </p:nvSpPr>
        <p:spPr>
          <a:xfrm>
            <a:off x="1016209" y="5383640"/>
            <a:ext cx="2190750" cy="170130"/>
          </a:xfrm>
          <a:prstGeom prst="rect">
            <a:avLst/>
          </a:prstGeom>
        </p:spPr>
        <p:txBody>
          <a:bodyPr lIns="0" tIns="0" rIns="0" bIns="0" rtlCol="0" anchor="t">
            <a:spAutoFit/>
          </a:bodyPr>
          <a:lstStyle/>
          <a:p>
            <a:pPr algn="ctr">
              <a:lnSpc>
                <a:spcPts val="1359"/>
              </a:lnSpc>
            </a:pPr>
            <a:r>
              <a:rPr lang="en-US" sz="999" spc="19">
                <a:solidFill>
                  <a:srgbClr val="000000"/>
                </a:solidFill>
                <a:latin typeface="Montserrat Light"/>
              </a:rPr>
              <a:t>By: Author</a:t>
            </a:r>
          </a:p>
        </p:txBody>
      </p:sp>
      <p:sp>
        <p:nvSpPr>
          <p:cNvPr id="22" name="TextBox 22"/>
          <p:cNvSpPr txBox="1"/>
          <p:nvPr/>
        </p:nvSpPr>
        <p:spPr>
          <a:xfrm>
            <a:off x="3991810" y="2205275"/>
            <a:ext cx="2888508" cy="1986695"/>
          </a:xfrm>
          <a:prstGeom prst="rect">
            <a:avLst/>
          </a:prstGeom>
        </p:spPr>
        <p:txBody>
          <a:bodyPr lIns="0" tIns="0" rIns="0" bIns="0" rtlCol="0" anchor="t">
            <a:spAutoFit/>
          </a:bodyPr>
          <a:lstStyle/>
          <a:p>
            <a:pPr>
              <a:lnSpc>
                <a:spcPts val="1496"/>
              </a:lnSpc>
            </a:pPr>
            <a:r>
              <a:rPr lang="en-US" sz="1100" spc="22">
                <a:solidFill>
                  <a:srgbClr val="000000"/>
                </a:solidFill>
                <a:latin typeface="Montserrat Light"/>
              </a:rPr>
              <a:t>Newsletters are one of the most efficient and reliable ways to keep parents updated on what's happening with their kids and the school. </a:t>
            </a:r>
          </a:p>
          <a:p>
            <a:pPr>
              <a:lnSpc>
                <a:spcPts val="1496"/>
              </a:lnSpc>
            </a:pPr>
            <a:endParaRPr lang="en-US" sz="1100" spc="22">
              <a:solidFill>
                <a:srgbClr val="000000"/>
              </a:solidFill>
              <a:latin typeface="Montserrat Light"/>
            </a:endParaRPr>
          </a:p>
          <a:p>
            <a:pPr>
              <a:lnSpc>
                <a:spcPts val="1496"/>
              </a:lnSpc>
            </a:pPr>
            <a:r>
              <a:rPr lang="en-US" sz="1100" spc="22">
                <a:solidFill>
                  <a:srgbClr val="000000"/>
                </a:solidFill>
                <a:latin typeface="Montserrat Light"/>
              </a:rPr>
              <a:t>Whether in email or printed format, newsletters are a better alternative for weekly parent and teacher meetings. It's also a great way to connect with the preschool's community. </a:t>
            </a:r>
          </a:p>
          <a:p>
            <a:pPr>
              <a:lnSpc>
                <a:spcPts val="1496"/>
              </a:lnSpc>
            </a:pPr>
            <a:endParaRPr lang="en-US" sz="1100" spc="22">
              <a:solidFill>
                <a:srgbClr val="000000"/>
              </a:solidFill>
              <a:latin typeface="Montserrat Light"/>
            </a:endParaRPr>
          </a:p>
        </p:txBody>
      </p:sp>
      <p:sp>
        <p:nvSpPr>
          <p:cNvPr id="23" name="TextBox 23"/>
          <p:cNvSpPr txBox="1"/>
          <p:nvPr/>
        </p:nvSpPr>
        <p:spPr>
          <a:xfrm>
            <a:off x="679682" y="2205275"/>
            <a:ext cx="2863805" cy="2167604"/>
          </a:xfrm>
          <a:prstGeom prst="rect">
            <a:avLst/>
          </a:prstGeom>
        </p:spPr>
        <p:txBody>
          <a:bodyPr lIns="0" tIns="0" rIns="0" bIns="0" rtlCol="0" anchor="t">
            <a:spAutoFit/>
          </a:bodyPr>
          <a:lstStyle/>
          <a:p>
            <a:pPr>
              <a:lnSpc>
                <a:spcPts val="1496"/>
              </a:lnSpc>
            </a:pPr>
            <a:r>
              <a:rPr lang="en-US" sz="1100" spc="22">
                <a:solidFill>
                  <a:srgbClr val="000000"/>
                </a:solidFill>
                <a:latin typeface="Montserrat Light"/>
              </a:rPr>
              <a:t>A newsletter is a regularly distributed publication that is generally about one main topic of interest to its subscribers. Newsletters differ from newspapers as it focuses on a smaller audience and niche topics. </a:t>
            </a:r>
          </a:p>
          <a:p>
            <a:pPr>
              <a:lnSpc>
                <a:spcPts val="1496"/>
              </a:lnSpc>
            </a:pPr>
            <a:endParaRPr lang="en-US" sz="1100" spc="22">
              <a:solidFill>
                <a:srgbClr val="000000"/>
              </a:solidFill>
              <a:latin typeface="Montserrat Light"/>
            </a:endParaRPr>
          </a:p>
          <a:p>
            <a:pPr>
              <a:lnSpc>
                <a:spcPts val="1496"/>
              </a:lnSpc>
            </a:pPr>
            <a:r>
              <a:rPr lang="en-US" sz="1100" spc="22">
                <a:solidFill>
                  <a:srgbClr val="000000"/>
                </a:solidFill>
                <a:latin typeface="Montserrat Light"/>
              </a:rPr>
              <a:t>Newspapers are used by clubs, churches, organizations, schools, and businesses to provide information to members, customers, students, and employees.</a:t>
            </a:r>
          </a:p>
        </p:txBody>
      </p:sp>
      <p:sp>
        <p:nvSpPr>
          <p:cNvPr id="24" name="TextBox 24"/>
          <p:cNvSpPr txBox="1"/>
          <p:nvPr/>
        </p:nvSpPr>
        <p:spPr>
          <a:xfrm>
            <a:off x="679682" y="6045587"/>
            <a:ext cx="2863805" cy="3795784"/>
          </a:xfrm>
          <a:prstGeom prst="rect">
            <a:avLst/>
          </a:prstGeom>
        </p:spPr>
        <p:txBody>
          <a:bodyPr lIns="0" tIns="0" rIns="0" bIns="0" rtlCol="0" anchor="t">
            <a:spAutoFit/>
          </a:bodyPr>
          <a:lstStyle/>
          <a:p>
            <a:pPr>
              <a:lnSpc>
                <a:spcPts val="1496"/>
              </a:lnSpc>
            </a:pPr>
            <a:r>
              <a:rPr lang="en-US" sz="1100" spc="22">
                <a:solidFill>
                  <a:srgbClr val="000000"/>
                </a:solidFill>
                <a:latin typeface="Montserrat Light"/>
              </a:rPr>
              <a:t>Newsletters are a great way to update everyone at school about the latest happenings. It's a material that can easily tap a wide-audience and anyone can pick up. From students to faculty members, personnel and administration. Anyone can spare time to read it.  </a:t>
            </a:r>
          </a:p>
          <a:p>
            <a:pPr>
              <a:lnSpc>
                <a:spcPts val="1496"/>
              </a:lnSpc>
            </a:pPr>
            <a:endParaRPr lang="en-US" sz="1100" spc="22">
              <a:solidFill>
                <a:srgbClr val="000000"/>
              </a:solidFill>
              <a:latin typeface="Montserrat Light"/>
            </a:endParaRPr>
          </a:p>
          <a:p>
            <a:pPr>
              <a:lnSpc>
                <a:spcPts val="1496"/>
              </a:lnSpc>
            </a:pPr>
            <a:r>
              <a:rPr lang="en-US" sz="1100" spc="22">
                <a:solidFill>
                  <a:srgbClr val="000000"/>
                </a:solidFill>
                <a:latin typeface="Montserrat Light"/>
              </a:rPr>
              <a:t>Use it as a resource to share relevant information, updates, and entertainment. Articles with strong messages on the front page can reel in readers' attention. Keep them eager to continue reading with fascinating previews of other articles they can find in the issue. Complement stories with eye-catching photos. A compelling newsletter is a fantastic combination of awesome text and brilliant photos that gets the story across.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
        <p:cNvGrpSpPr/>
        <p:nvPr/>
      </p:nvGrpSpPr>
      <p:grpSpPr>
        <a:xfrm>
          <a:off x="0" y="0"/>
          <a:ext cx="0" cy="0"/>
          <a:chOff x="0" y="0"/>
          <a:chExt cx="0" cy="0"/>
        </a:xfrm>
      </p:grpSpPr>
      <p:grpSp>
        <p:nvGrpSpPr>
          <p:cNvPr id="2" name="Group 2"/>
          <p:cNvGrpSpPr/>
          <p:nvPr/>
        </p:nvGrpSpPr>
        <p:grpSpPr>
          <a:xfrm>
            <a:off x="231507" y="293519"/>
            <a:ext cx="7096986" cy="495180"/>
            <a:chOff x="0" y="0"/>
            <a:chExt cx="2543399" cy="177461"/>
          </a:xfrm>
        </p:grpSpPr>
        <p:sp>
          <p:nvSpPr>
            <p:cNvPr id="3" name="Freeform 3"/>
            <p:cNvSpPr/>
            <p:nvPr/>
          </p:nvSpPr>
          <p:spPr>
            <a:xfrm>
              <a:off x="0" y="0"/>
              <a:ext cx="2543399" cy="177461"/>
            </a:xfrm>
            <a:custGeom>
              <a:avLst/>
              <a:gdLst/>
              <a:ahLst/>
              <a:cxnLst/>
              <a:rect l="l" t="t" r="r" b="b"/>
              <a:pathLst>
                <a:path w="2543399" h="177461">
                  <a:moveTo>
                    <a:pt x="0" y="0"/>
                  </a:moveTo>
                  <a:lnTo>
                    <a:pt x="2543399" y="0"/>
                  </a:lnTo>
                  <a:lnTo>
                    <a:pt x="2543399" y="177461"/>
                  </a:lnTo>
                  <a:lnTo>
                    <a:pt x="0" y="177461"/>
                  </a:lnTo>
                  <a:close/>
                </a:path>
              </a:pathLst>
            </a:custGeom>
            <a:solidFill>
              <a:srgbClr val="FFFFFF"/>
            </a:solidFill>
          </p:spPr>
        </p:sp>
        <p:sp>
          <p:nvSpPr>
            <p:cNvPr id="4" name="TextBox 4"/>
            <p:cNvSpPr txBox="1"/>
            <p:nvPr/>
          </p:nvSpPr>
          <p:spPr>
            <a:xfrm>
              <a:off x="0" y="0"/>
              <a:ext cx="812800" cy="812800"/>
            </a:xfrm>
            <a:prstGeom prst="rect">
              <a:avLst/>
            </a:prstGeom>
          </p:spPr>
          <p:txBody>
            <a:bodyPr lIns="50800" tIns="50800" rIns="50800" bIns="50800" rtlCol="0" anchor="ctr"/>
            <a:lstStyle/>
            <a:p>
              <a:pPr algn="ctr">
                <a:lnSpc>
                  <a:spcPts val="1109"/>
                </a:lnSpc>
              </a:pPr>
              <a:endParaRPr/>
            </a:p>
          </p:txBody>
        </p:sp>
      </p:grpSp>
      <p:grpSp>
        <p:nvGrpSpPr>
          <p:cNvPr id="5" name="Group 5"/>
          <p:cNvGrpSpPr/>
          <p:nvPr/>
        </p:nvGrpSpPr>
        <p:grpSpPr>
          <a:xfrm>
            <a:off x="231507" y="902410"/>
            <a:ext cx="7096986" cy="2199408"/>
            <a:chOff x="0" y="0"/>
            <a:chExt cx="2937361" cy="910310"/>
          </a:xfrm>
        </p:grpSpPr>
        <p:sp>
          <p:nvSpPr>
            <p:cNvPr id="6" name="Freeform 6"/>
            <p:cNvSpPr/>
            <p:nvPr/>
          </p:nvSpPr>
          <p:spPr>
            <a:xfrm>
              <a:off x="0" y="0"/>
              <a:ext cx="2937361" cy="910310"/>
            </a:xfrm>
            <a:custGeom>
              <a:avLst/>
              <a:gdLst/>
              <a:ahLst/>
              <a:cxnLst/>
              <a:rect l="l" t="t" r="r" b="b"/>
              <a:pathLst>
                <a:path w="2937361" h="910310">
                  <a:moveTo>
                    <a:pt x="0" y="0"/>
                  </a:moveTo>
                  <a:lnTo>
                    <a:pt x="2937361" y="0"/>
                  </a:lnTo>
                  <a:lnTo>
                    <a:pt x="2937361" y="910310"/>
                  </a:lnTo>
                  <a:lnTo>
                    <a:pt x="0" y="910310"/>
                  </a:lnTo>
                  <a:close/>
                </a:path>
              </a:pathLst>
            </a:custGeom>
            <a:solidFill>
              <a:srgbClr val="FFFFFF"/>
            </a:solidFill>
          </p:spPr>
        </p:sp>
        <p:sp>
          <p:nvSpPr>
            <p:cNvPr id="7" name="TextBox 7"/>
            <p:cNvSpPr txBox="1"/>
            <p:nvPr/>
          </p:nvSpPr>
          <p:spPr>
            <a:xfrm>
              <a:off x="0" y="0"/>
              <a:ext cx="812800" cy="812800"/>
            </a:xfrm>
            <a:prstGeom prst="rect">
              <a:avLst/>
            </a:prstGeom>
          </p:spPr>
          <p:txBody>
            <a:bodyPr lIns="50800" tIns="50800" rIns="50800" bIns="50800" rtlCol="0" anchor="ctr"/>
            <a:lstStyle/>
            <a:p>
              <a:pPr algn="ctr">
                <a:lnSpc>
                  <a:spcPts val="1109"/>
                </a:lnSpc>
              </a:pPr>
              <a:endParaRPr/>
            </a:p>
          </p:txBody>
        </p:sp>
      </p:grpSp>
      <p:grpSp>
        <p:nvGrpSpPr>
          <p:cNvPr id="8" name="Group 8"/>
          <p:cNvGrpSpPr/>
          <p:nvPr/>
        </p:nvGrpSpPr>
        <p:grpSpPr>
          <a:xfrm>
            <a:off x="231507" y="7037960"/>
            <a:ext cx="7096986" cy="3223344"/>
            <a:chOff x="0" y="0"/>
            <a:chExt cx="2937361" cy="1334105"/>
          </a:xfrm>
        </p:grpSpPr>
        <p:sp>
          <p:nvSpPr>
            <p:cNvPr id="9" name="Freeform 9"/>
            <p:cNvSpPr/>
            <p:nvPr/>
          </p:nvSpPr>
          <p:spPr>
            <a:xfrm>
              <a:off x="0" y="0"/>
              <a:ext cx="2937361" cy="1334105"/>
            </a:xfrm>
            <a:custGeom>
              <a:avLst/>
              <a:gdLst/>
              <a:ahLst/>
              <a:cxnLst/>
              <a:rect l="l" t="t" r="r" b="b"/>
              <a:pathLst>
                <a:path w="2937361" h="1334105">
                  <a:moveTo>
                    <a:pt x="0" y="0"/>
                  </a:moveTo>
                  <a:lnTo>
                    <a:pt x="2937361" y="0"/>
                  </a:lnTo>
                  <a:lnTo>
                    <a:pt x="2937361" y="1334105"/>
                  </a:lnTo>
                  <a:lnTo>
                    <a:pt x="0" y="1334105"/>
                  </a:lnTo>
                  <a:close/>
                </a:path>
              </a:pathLst>
            </a:custGeom>
            <a:solidFill>
              <a:srgbClr val="FFFFFF"/>
            </a:solidFill>
          </p:spPr>
        </p:sp>
        <p:sp>
          <p:nvSpPr>
            <p:cNvPr id="10" name="TextBox 10"/>
            <p:cNvSpPr txBox="1"/>
            <p:nvPr/>
          </p:nvSpPr>
          <p:spPr>
            <a:xfrm>
              <a:off x="0" y="0"/>
              <a:ext cx="812800" cy="812800"/>
            </a:xfrm>
            <a:prstGeom prst="rect">
              <a:avLst/>
            </a:prstGeom>
          </p:spPr>
          <p:txBody>
            <a:bodyPr lIns="50800" tIns="50800" rIns="50800" bIns="50800" rtlCol="0" anchor="ctr"/>
            <a:lstStyle/>
            <a:p>
              <a:pPr algn="ctr">
                <a:lnSpc>
                  <a:spcPts val="1109"/>
                </a:lnSpc>
              </a:pPr>
              <a:endParaRPr/>
            </a:p>
          </p:txBody>
        </p:sp>
      </p:grpSp>
      <p:grpSp>
        <p:nvGrpSpPr>
          <p:cNvPr id="11" name="Group 11"/>
          <p:cNvGrpSpPr/>
          <p:nvPr/>
        </p:nvGrpSpPr>
        <p:grpSpPr>
          <a:xfrm>
            <a:off x="231507" y="3216117"/>
            <a:ext cx="7096986" cy="3707542"/>
            <a:chOff x="0" y="0"/>
            <a:chExt cx="2937361" cy="1534509"/>
          </a:xfrm>
        </p:grpSpPr>
        <p:sp>
          <p:nvSpPr>
            <p:cNvPr id="12" name="Freeform 12"/>
            <p:cNvSpPr/>
            <p:nvPr/>
          </p:nvSpPr>
          <p:spPr>
            <a:xfrm>
              <a:off x="0" y="0"/>
              <a:ext cx="2937361" cy="1534509"/>
            </a:xfrm>
            <a:custGeom>
              <a:avLst/>
              <a:gdLst/>
              <a:ahLst/>
              <a:cxnLst/>
              <a:rect l="l" t="t" r="r" b="b"/>
              <a:pathLst>
                <a:path w="2937361" h="1534509">
                  <a:moveTo>
                    <a:pt x="0" y="0"/>
                  </a:moveTo>
                  <a:lnTo>
                    <a:pt x="2937361" y="0"/>
                  </a:lnTo>
                  <a:lnTo>
                    <a:pt x="2937361" y="1534509"/>
                  </a:lnTo>
                  <a:lnTo>
                    <a:pt x="0" y="1534509"/>
                  </a:lnTo>
                  <a:close/>
                </a:path>
              </a:pathLst>
            </a:custGeom>
            <a:solidFill>
              <a:srgbClr val="FFFFFF"/>
            </a:solidFill>
          </p:spPr>
        </p:sp>
        <p:sp>
          <p:nvSpPr>
            <p:cNvPr id="13" name="TextBox 13"/>
            <p:cNvSpPr txBox="1"/>
            <p:nvPr/>
          </p:nvSpPr>
          <p:spPr>
            <a:xfrm>
              <a:off x="0" y="0"/>
              <a:ext cx="812800" cy="812800"/>
            </a:xfrm>
            <a:prstGeom prst="rect">
              <a:avLst/>
            </a:prstGeom>
          </p:spPr>
          <p:txBody>
            <a:bodyPr lIns="50800" tIns="50800" rIns="50800" bIns="50800" rtlCol="0" anchor="ctr"/>
            <a:lstStyle/>
            <a:p>
              <a:pPr algn="ctr">
                <a:lnSpc>
                  <a:spcPts val="1109"/>
                </a:lnSpc>
              </a:pPr>
              <a:endParaRPr/>
            </a:p>
          </p:txBody>
        </p:sp>
      </p:grpSp>
      <p:pic>
        <p:nvPicPr>
          <p:cNvPr id="14" name="Picture 1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18312" y="1063490"/>
            <a:ext cx="2023214" cy="1877247"/>
          </a:xfrm>
          <a:prstGeom prst="rect">
            <a:avLst/>
          </a:prstGeom>
        </p:spPr>
      </p:pic>
      <p:pic>
        <p:nvPicPr>
          <p:cNvPr id="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8312" y="7244562"/>
            <a:ext cx="2023214" cy="2810139"/>
          </a:xfrm>
          <a:prstGeom prst="rect">
            <a:avLst/>
          </a:prstGeom>
        </p:spPr>
      </p:pic>
      <p:pic>
        <p:nvPicPr>
          <p:cNvPr id="16" name="Picture 1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764328" y="3423500"/>
            <a:ext cx="2377359" cy="3292777"/>
          </a:xfrm>
          <a:prstGeom prst="rect">
            <a:avLst/>
          </a:prstGeom>
        </p:spPr>
      </p:pic>
      <p:sp>
        <p:nvSpPr>
          <p:cNvPr id="17" name="TextBox 17"/>
          <p:cNvSpPr txBox="1"/>
          <p:nvPr/>
        </p:nvSpPr>
        <p:spPr>
          <a:xfrm>
            <a:off x="517002" y="3868131"/>
            <a:ext cx="3849048" cy="1805787"/>
          </a:xfrm>
          <a:prstGeom prst="rect">
            <a:avLst/>
          </a:prstGeom>
        </p:spPr>
        <p:txBody>
          <a:bodyPr lIns="0" tIns="0" rIns="0" bIns="0" rtlCol="0" anchor="t">
            <a:spAutoFit/>
          </a:bodyPr>
          <a:lstStyle/>
          <a:p>
            <a:pPr>
              <a:lnSpc>
                <a:spcPts val="1496"/>
              </a:lnSpc>
            </a:pPr>
            <a:r>
              <a:rPr lang="en-US" sz="1100" spc="22">
                <a:solidFill>
                  <a:srgbClr val="000000"/>
                </a:solidFill>
                <a:latin typeface="Montserrat Light"/>
              </a:rPr>
              <a:t>As readers progress through the newsletter, it's great to reward them with a little extra something. Add different sections for a variety of lighter information, such as music, movies, or technology. </a:t>
            </a:r>
          </a:p>
          <a:p>
            <a:pPr>
              <a:lnSpc>
                <a:spcPts val="1496"/>
              </a:lnSpc>
            </a:pPr>
            <a:endParaRPr lang="en-US" sz="1100" spc="22">
              <a:solidFill>
                <a:srgbClr val="000000"/>
              </a:solidFill>
              <a:latin typeface="Montserrat Light"/>
            </a:endParaRPr>
          </a:p>
          <a:p>
            <a:pPr>
              <a:lnSpc>
                <a:spcPts val="1496"/>
              </a:lnSpc>
            </a:pPr>
            <a:r>
              <a:rPr lang="en-US" sz="1100" spc="22">
                <a:solidFill>
                  <a:srgbClr val="000000"/>
                </a:solidFill>
                <a:latin typeface="Montserrat Light"/>
              </a:rPr>
              <a:t>Include bite-sized notes on the latest releases, or do reviews. Giving the audience new things to consider that aren't easily found on the Internet helps build trust along the way.</a:t>
            </a:r>
          </a:p>
          <a:p>
            <a:pPr>
              <a:lnSpc>
                <a:spcPts val="1496"/>
              </a:lnSpc>
            </a:pPr>
            <a:endParaRPr lang="en-US" sz="1100" spc="22">
              <a:solidFill>
                <a:srgbClr val="000000"/>
              </a:solidFill>
              <a:latin typeface="Montserrat Light"/>
            </a:endParaRPr>
          </a:p>
        </p:txBody>
      </p:sp>
      <p:sp>
        <p:nvSpPr>
          <p:cNvPr id="18" name="AutoShape 18"/>
          <p:cNvSpPr/>
          <p:nvPr/>
        </p:nvSpPr>
        <p:spPr>
          <a:xfrm rot="-5400000">
            <a:off x="1545313" y="1992588"/>
            <a:ext cx="2192476" cy="0"/>
          </a:xfrm>
          <a:prstGeom prst="line">
            <a:avLst/>
          </a:prstGeom>
          <a:ln w="19050" cap="flat">
            <a:solidFill>
              <a:srgbClr val="000000"/>
            </a:solidFill>
            <a:prstDash val="solid"/>
            <a:headEnd type="none" w="sm" len="sm"/>
            <a:tailEnd type="none" w="sm" len="sm"/>
          </a:ln>
        </p:spPr>
      </p:sp>
      <p:sp>
        <p:nvSpPr>
          <p:cNvPr id="19" name="AutoShape 19"/>
          <p:cNvSpPr/>
          <p:nvPr/>
        </p:nvSpPr>
        <p:spPr>
          <a:xfrm rot="-5400000">
            <a:off x="1031612" y="8641840"/>
            <a:ext cx="3219878" cy="0"/>
          </a:xfrm>
          <a:prstGeom prst="line">
            <a:avLst/>
          </a:prstGeom>
          <a:ln w="19050" cap="flat">
            <a:solidFill>
              <a:srgbClr val="000000"/>
            </a:solidFill>
            <a:prstDash val="solid"/>
            <a:headEnd type="none" w="sm" len="sm"/>
            <a:tailEnd type="none" w="sm" len="sm"/>
          </a:ln>
        </p:spPr>
      </p:sp>
      <p:sp>
        <p:nvSpPr>
          <p:cNvPr id="20" name="AutoShape 20"/>
          <p:cNvSpPr/>
          <p:nvPr/>
        </p:nvSpPr>
        <p:spPr>
          <a:xfrm rot="-5400000">
            <a:off x="2750365" y="5062097"/>
            <a:ext cx="3704076" cy="0"/>
          </a:xfrm>
          <a:prstGeom prst="line">
            <a:avLst/>
          </a:prstGeom>
          <a:ln w="19050" cap="flat">
            <a:solidFill>
              <a:srgbClr val="000000"/>
            </a:solidFill>
            <a:prstDash val="solid"/>
            <a:headEnd type="none" w="sm" len="sm"/>
            <a:tailEnd type="none" w="sm" len="sm"/>
          </a:ln>
        </p:spPr>
      </p:sp>
      <p:grpSp>
        <p:nvGrpSpPr>
          <p:cNvPr id="21" name="Group 21"/>
          <p:cNvGrpSpPr/>
          <p:nvPr/>
        </p:nvGrpSpPr>
        <p:grpSpPr>
          <a:xfrm>
            <a:off x="418312" y="465861"/>
            <a:ext cx="6723376" cy="150495"/>
            <a:chOff x="0" y="0"/>
            <a:chExt cx="8964501" cy="200660"/>
          </a:xfrm>
        </p:grpSpPr>
        <p:sp>
          <p:nvSpPr>
            <p:cNvPr id="22" name="TextBox 22"/>
            <p:cNvSpPr txBox="1"/>
            <p:nvPr/>
          </p:nvSpPr>
          <p:spPr>
            <a:xfrm>
              <a:off x="0" y="19050"/>
              <a:ext cx="3962400" cy="181544"/>
            </a:xfrm>
            <a:prstGeom prst="rect">
              <a:avLst/>
            </a:prstGeom>
          </p:spPr>
          <p:txBody>
            <a:bodyPr lIns="0" tIns="0" rIns="0" bIns="0" rtlCol="0" anchor="t">
              <a:spAutoFit/>
            </a:bodyPr>
            <a:lstStyle/>
            <a:p>
              <a:pPr>
                <a:lnSpc>
                  <a:spcPts val="989"/>
                </a:lnSpc>
              </a:pPr>
              <a:r>
                <a:rPr lang="en-US" sz="999" spc="140">
                  <a:solidFill>
                    <a:srgbClr val="000000"/>
                  </a:solidFill>
                  <a:latin typeface="Montserrat Classic Bold"/>
                </a:rPr>
                <a:t>MAR - APR 2025</a:t>
              </a:r>
            </a:p>
          </p:txBody>
        </p:sp>
        <p:sp>
          <p:nvSpPr>
            <p:cNvPr id="23" name="TextBox 23"/>
            <p:cNvSpPr txBox="1"/>
            <p:nvPr/>
          </p:nvSpPr>
          <p:spPr>
            <a:xfrm>
              <a:off x="5002101" y="19050"/>
              <a:ext cx="3962400" cy="181610"/>
            </a:xfrm>
            <a:prstGeom prst="rect">
              <a:avLst/>
            </a:prstGeom>
          </p:spPr>
          <p:txBody>
            <a:bodyPr lIns="0" tIns="0" rIns="0" bIns="0" rtlCol="0" anchor="t">
              <a:spAutoFit/>
            </a:bodyPr>
            <a:lstStyle/>
            <a:p>
              <a:pPr algn="r">
                <a:lnSpc>
                  <a:spcPts val="989"/>
                </a:lnSpc>
              </a:pPr>
              <a:r>
                <a:rPr lang="en-US" sz="999" spc="140">
                  <a:solidFill>
                    <a:srgbClr val="000000"/>
                  </a:solidFill>
                  <a:latin typeface="Montserrat Classic Bold"/>
                </a:rPr>
                <a:t>VOL 20 | ISN 8</a:t>
              </a:r>
            </a:p>
          </p:txBody>
        </p:sp>
      </p:grpSp>
      <p:sp>
        <p:nvSpPr>
          <p:cNvPr id="24" name="TextBox 24"/>
          <p:cNvSpPr txBox="1"/>
          <p:nvPr/>
        </p:nvSpPr>
        <p:spPr>
          <a:xfrm>
            <a:off x="2973056" y="1524256"/>
            <a:ext cx="3965993" cy="1263060"/>
          </a:xfrm>
          <a:prstGeom prst="rect">
            <a:avLst/>
          </a:prstGeom>
        </p:spPr>
        <p:txBody>
          <a:bodyPr lIns="0" tIns="0" rIns="0" bIns="0" rtlCol="0" anchor="t">
            <a:spAutoFit/>
          </a:bodyPr>
          <a:lstStyle/>
          <a:p>
            <a:pPr>
              <a:lnSpc>
                <a:spcPts val="1496"/>
              </a:lnSpc>
            </a:pPr>
            <a:r>
              <a:rPr lang="en-US" sz="1100" spc="22">
                <a:solidFill>
                  <a:srgbClr val="000000"/>
                </a:solidFill>
                <a:latin typeface="Montserrat Light"/>
              </a:rPr>
              <a:t>The inside pages plays an important part in sharing news, as it is where readers can find the heart of the articles. Appeal to their interest with a non-intimidating layout that spreads the content evenly for an easy-going experience. The layout should also invite them to continue where they left off. Don't forget to double check sources! Credibility is crucial. </a:t>
            </a:r>
          </a:p>
        </p:txBody>
      </p:sp>
      <p:sp>
        <p:nvSpPr>
          <p:cNvPr id="25" name="TextBox 25"/>
          <p:cNvSpPr txBox="1"/>
          <p:nvPr/>
        </p:nvSpPr>
        <p:spPr>
          <a:xfrm>
            <a:off x="2973056" y="7659807"/>
            <a:ext cx="3965993" cy="1443969"/>
          </a:xfrm>
          <a:prstGeom prst="rect">
            <a:avLst/>
          </a:prstGeom>
        </p:spPr>
        <p:txBody>
          <a:bodyPr lIns="0" tIns="0" rIns="0" bIns="0" rtlCol="0" anchor="t">
            <a:spAutoFit/>
          </a:bodyPr>
          <a:lstStyle/>
          <a:p>
            <a:pPr>
              <a:lnSpc>
                <a:spcPts val="1496"/>
              </a:lnSpc>
            </a:pPr>
            <a:r>
              <a:rPr lang="en-US" sz="1100" spc="22">
                <a:solidFill>
                  <a:srgbClr val="000000"/>
                </a:solidFill>
                <a:latin typeface="Montserrat Light"/>
              </a:rPr>
              <a:t>For the last page, opt to place an entertainment section for fun. Get creative and add crossword puzzles, mazes, and other games to get readers to stay on a little longer. </a:t>
            </a:r>
          </a:p>
          <a:p>
            <a:pPr>
              <a:lnSpc>
                <a:spcPts val="1496"/>
              </a:lnSpc>
            </a:pPr>
            <a:endParaRPr lang="en-US" sz="1100" spc="22">
              <a:solidFill>
                <a:srgbClr val="000000"/>
              </a:solidFill>
              <a:latin typeface="Montserrat Light"/>
            </a:endParaRPr>
          </a:p>
          <a:p>
            <a:pPr>
              <a:lnSpc>
                <a:spcPts val="1496"/>
              </a:lnSpc>
            </a:pPr>
            <a:r>
              <a:rPr lang="en-US" sz="1100" spc="22">
                <a:solidFill>
                  <a:srgbClr val="000000"/>
                </a:solidFill>
                <a:latin typeface="Montserrat Light"/>
              </a:rPr>
              <a:t>Ask help from artistic individuals who can share their talent in illustrative storytelling. A funny comic strip or two brings an even friendlier tone to the newsletter.</a:t>
            </a:r>
          </a:p>
        </p:txBody>
      </p:sp>
      <p:sp>
        <p:nvSpPr>
          <p:cNvPr id="26" name="TextBox 26"/>
          <p:cNvSpPr txBox="1"/>
          <p:nvPr/>
        </p:nvSpPr>
        <p:spPr>
          <a:xfrm>
            <a:off x="2973056" y="1197398"/>
            <a:ext cx="2979325" cy="197668"/>
          </a:xfrm>
          <a:prstGeom prst="rect">
            <a:avLst/>
          </a:prstGeom>
        </p:spPr>
        <p:txBody>
          <a:bodyPr lIns="0" tIns="0" rIns="0" bIns="0" rtlCol="0" anchor="t">
            <a:spAutoFit/>
          </a:bodyPr>
          <a:lstStyle/>
          <a:p>
            <a:pPr marL="0" lvl="0" indent="0">
              <a:lnSpc>
                <a:spcPts val="1612"/>
              </a:lnSpc>
              <a:spcBef>
                <a:spcPct val="0"/>
              </a:spcBef>
            </a:pPr>
            <a:r>
              <a:rPr lang="en-US" sz="1203" spc="111">
                <a:solidFill>
                  <a:srgbClr val="000000"/>
                </a:solidFill>
                <a:latin typeface="Montserrat Classic"/>
              </a:rPr>
              <a:t>WRITE ARTICLE TITLE HERE</a:t>
            </a:r>
          </a:p>
        </p:txBody>
      </p:sp>
      <p:sp>
        <p:nvSpPr>
          <p:cNvPr id="27" name="TextBox 27"/>
          <p:cNvSpPr txBox="1"/>
          <p:nvPr/>
        </p:nvSpPr>
        <p:spPr>
          <a:xfrm>
            <a:off x="2973056" y="7332948"/>
            <a:ext cx="2979325" cy="197668"/>
          </a:xfrm>
          <a:prstGeom prst="rect">
            <a:avLst/>
          </a:prstGeom>
        </p:spPr>
        <p:txBody>
          <a:bodyPr lIns="0" tIns="0" rIns="0" bIns="0" rtlCol="0" anchor="t">
            <a:spAutoFit/>
          </a:bodyPr>
          <a:lstStyle/>
          <a:p>
            <a:pPr marL="0" lvl="0" indent="0">
              <a:lnSpc>
                <a:spcPts val="1612"/>
              </a:lnSpc>
              <a:spcBef>
                <a:spcPct val="0"/>
              </a:spcBef>
            </a:pPr>
            <a:r>
              <a:rPr lang="en-US" sz="1203" spc="111">
                <a:solidFill>
                  <a:srgbClr val="000000"/>
                </a:solidFill>
                <a:latin typeface="Montserrat Classic"/>
              </a:rPr>
              <a:t>WRITE ARTICLE TITLE HERE</a:t>
            </a:r>
          </a:p>
        </p:txBody>
      </p:sp>
      <p:sp>
        <p:nvSpPr>
          <p:cNvPr id="28" name="TextBox 28"/>
          <p:cNvSpPr txBox="1"/>
          <p:nvPr/>
        </p:nvSpPr>
        <p:spPr>
          <a:xfrm>
            <a:off x="517002" y="3541273"/>
            <a:ext cx="2979325" cy="197668"/>
          </a:xfrm>
          <a:prstGeom prst="rect">
            <a:avLst/>
          </a:prstGeom>
        </p:spPr>
        <p:txBody>
          <a:bodyPr lIns="0" tIns="0" rIns="0" bIns="0" rtlCol="0" anchor="t">
            <a:spAutoFit/>
          </a:bodyPr>
          <a:lstStyle/>
          <a:p>
            <a:pPr marL="0" lvl="0" indent="0">
              <a:lnSpc>
                <a:spcPts val="1612"/>
              </a:lnSpc>
              <a:spcBef>
                <a:spcPct val="0"/>
              </a:spcBef>
            </a:pPr>
            <a:r>
              <a:rPr lang="en-US" sz="1203" spc="111">
                <a:solidFill>
                  <a:srgbClr val="000000"/>
                </a:solidFill>
                <a:latin typeface="Montserrat Classic"/>
              </a:rPr>
              <a:t>WRITE ARTICLE TITLE HERE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
        <p:cNvGrpSpPr/>
        <p:nvPr/>
      </p:nvGrpSpPr>
      <p:grpSpPr>
        <a:xfrm>
          <a:off x="0" y="0"/>
          <a:ext cx="0" cy="0"/>
          <a:chOff x="0" y="0"/>
          <a:chExt cx="0" cy="0"/>
        </a:xfrm>
      </p:grpSpPr>
      <p:grpSp>
        <p:nvGrpSpPr>
          <p:cNvPr id="2" name="Group 2"/>
          <p:cNvGrpSpPr/>
          <p:nvPr/>
        </p:nvGrpSpPr>
        <p:grpSpPr>
          <a:xfrm>
            <a:off x="231507" y="293519"/>
            <a:ext cx="7096986" cy="495180"/>
            <a:chOff x="0" y="0"/>
            <a:chExt cx="2543399" cy="177461"/>
          </a:xfrm>
        </p:grpSpPr>
        <p:sp>
          <p:nvSpPr>
            <p:cNvPr id="3" name="Freeform 3"/>
            <p:cNvSpPr/>
            <p:nvPr/>
          </p:nvSpPr>
          <p:spPr>
            <a:xfrm>
              <a:off x="0" y="0"/>
              <a:ext cx="2543399" cy="177461"/>
            </a:xfrm>
            <a:custGeom>
              <a:avLst/>
              <a:gdLst/>
              <a:ahLst/>
              <a:cxnLst/>
              <a:rect l="l" t="t" r="r" b="b"/>
              <a:pathLst>
                <a:path w="2543399" h="177461">
                  <a:moveTo>
                    <a:pt x="0" y="0"/>
                  </a:moveTo>
                  <a:lnTo>
                    <a:pt x="2543399" y="0"/>
                  </a:lnTo>
                  <a:lnTo>
                    <a:pt x="2543399" y="177461"/>
                  </a:lnTo>
                  <a:lnTo>
                    <a:pt x="0" y="177461"/>
                  </a:lnTo>
                  <a:close/>
                </a:path>
              </a:pathLst>
            </a:custGeom>
            <a:solidFill>
              <a:srgbClr val="FFFFFF"/>
            </a:solidFill>
          </p:spPr>
        </p:sp>
        <p:sp>
          <p:nvSpPr>
            <p:cNvPr id="4" name="TextBox 4"/>
            <p:cNvSpPr txBox="1"/>
            <p:nvPr/>
          </p:nvSpPr>
          <p:spPr>
            <a:xfrm>
              <a:off x="0" y="0"/>
              <a:ext cx="812800" cy="812800"/>
            </a:xfrm>
            <a:prstGeom prst="rect">
              <a:avLst/>
            </a:prstGeom>
          </p:spPr>
          <p:txBody>
            <a:bodyPr lIns="50800" tIns="50800" rIns="50800" bIns="50800" rtlCol="0" anchor="ctr"/>
            <a:lstStyle/>
            <a:p>
              <a:pPr algn="ctr">
                <a:lnSpc>
                  <a:spcPts val="1109"/>
                </a:lnSpc>
              </a:pPr>
              <a:endParaRPr/>
            </a:p>
          </p:txBody>
        </p:sp>
      </p:grpSp>
      <p:grpSp>
        <p:nvGrpSpPr>
          <p:cNvPr id="5" name="Group 5"/>
          <p:cNvGrpSpPr/>
          <p:nvPr/>
        </p:nvGrpSpPr>
        <p:grpSpPr>
          <a:xfrm>
            <a:off x="231507" y="902410"/>
            <a:ext cx="7096986" cy="9358894"/>
            <a:chOff x="0" y="0"/>
            <a:chExt cx="2937361" cy="3873539"/>
          </a:xfrm>
        </p:grpSpPr>
        <p:sp>
          <p:nvSpPr>
            <p:cNvPr id="6" name="Freeform 6"/>
            <p:cNvSpPr/>
            <p:nvPr/>
          </p:nvSpPr>
          <p:spPr>
            <a:xfrm>
              <a:off x="0" y="0"/>
              <a:ext cx="2937361" cy="3873539"/>
            </a:xfrm>
            <a:custGeom>
              <a:avLst/>
              <a:gdLst/>
              <a:ahLst/>
              <a:cxnLst/>
              <a:rect l="l" t="t" r="r" b="b"/>
              <a:pathLst>
                <a:path w="2937361" h="3873539">
                  <a:moveTo>
                    <a:pt x="0" y="0"/>
                  </a:moveTo>
                  <a:lnTo>
                    <a:pt x="2937361" y="0"/>
                  </a:lnTo>
                  <a:lnTo>
                    <a:pt x="2937361" y="3873539"/>
                  </a:lnTo>
                  <a:lnTo>
                    <a:pt x="0" y="3873539"/>
                  </a:lnTo>
                  <a:close/>
                </a:path>
              </a:pathLst>
            </a:custGeom>
            <a:solidFill>
              <a:srgbClr val="FFFFFF"/>
            </a:solidFill>
          </p:spPr>
        </p:sp>
        <p:sp>
          <p:nvSpPr>
            <p:cNvPr id="7" name="TextBox 7"/>
            <p:cNvSpPr txBox="1"/>
            <p:nvPr/>
          </p:nvSpPr>
          <p:spPr>
            <a:xfrm>
              <a:off x="0" y="0"/>
              <a:ext cx="812800" cy="812800"/>
            </a:xfrm>
            <a:prstGeom prst="rect">
              <a:avLst/>
            </a:prstGeom>
          </p:spPr>
          <p:txBody>
            <a:bodyPr lIns="50800" tIns="50800" rIns="50800" bIns="50800" rtlCol="0" anchor="ctr"/>
            <a:lstStyle/>
            <a:p>
              <a:pPr algn="ctr">
                <a:lnSpc>
                  <a:spcPts val="1109"/>
                </a:lnSpc>
              </a:pPr>
              <a:endParaRPr/>
            </a:p>
          </p:txBody>
        </p:sp>
      </p:grpSp>
      <p:sp>
        <p:nvSpPr>
          <p:cNvPr id="8" name="AutoShape 8"/>
          <p:cNvSpPr/>
          <p:nvPr/>
        </p:nvSpPr>
        <p:spPr>
          <a:xfrm>
            <a:off x="231507" y="1957872"/>
            <a:ext cx="3548493" cy="0"/>
          </a:xfrm>
          <a:prstGeom prst="line">
            <a:avLst/>
          </a:prstGeom>
          <a:ln w="19050" cap="flat">
            <a:solidFill>
              <a:srgbClr val="000000"/>
            </a:solidFill>
            <a:prstDash val="solid"/>
            <a:headEnd type="none" w="sm" len="sm"/>
            <a:tailEnd type="none" w="sm" len="sm"/>
          </a:ln>
        </p:spPr>
      </p:sp>
      <p:sp>
        <p:nvSpPr>
          <p:cNvPr id="9" name="AutoShape 9"/>
          <p:cNvSpPr/>
          <p:nvPr/>
        </p:nvSpPr>
        <p:spPr>
          <a:xfrm rot="-5396502">
            <a:off x="-894689" y="5572332"/>
            <a:ext cx="9358899" cy="0"/>
          </a:xfrm>
          <a:prstGeom prst="line">
            <a:avLst/>
          </a:prstGeom>
          <a:ln w="19050" cap="flat">
            <a:solidFill>
              <a:srgbClr val="000000"/>
            </a:solidFill>
            <a:prstDash val="solid"/>
            <a:headEnd type="none" w="sm" len="sm"/>
            <a:tailEnd type="none" w="sm" len="sm"/>
          </a:ln>
        </p:spPr>
      </p:sp>
      <p:pic>
        <p:nvPicPr>
          <p:cNvPr id="10" name="Pictur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130402" y="3765575"/>
            <a:ext cx="2866737" cy="6119521"/>
          </a:xfrm>
          <a:prstGeom prst="rect">
            <a:avLst/>
          </a:prstGeom>
        </p:spPr>
      </p:pic>
      <p:grpSp>
        <p:nvGrpSpPr>
          <p:cNvPr id="11" name="Group 11"/>
          <p:cNvGrpSpPr/>
          <p:nvPr/>
        </p:nvGrpSpPr>
        <p:grpSpPr>
          <a:xfrm>
            <a:off x="418312" y="465861"/>
            <a:ext cx="6723376" cy="150495"/>
            <a:chOff x="0" y="0"/>
            <a:chExt cx="8964501" cy="200660"/>
          </a:xfrm>
        </p:grpSpPr>
        <p:sp>
          <p:nvSpPr>
            <p:cNvPr id="12" name="TextBox 12"/>
            <p:cNvSpPr txBox="1"/>
            <p:nvPr/>
          </p:nvSpPr>
          <p:spPr>
            <a:xfrm>
              <a:off x="0" y="19050"/>
              <a:ext cx="3962400" cy="181544"/>
            </a:xfrm>
            <a:prstGeom prst="rect">
              <a:avLst/>
            </a:prstGeom>
          </p:spPr>
          <p:txBody>
            <a:bodyPr lIns="0" tIns="0" rIns="0" bIns="0" rtlCol="0" anchor="t">
              <a:spAutoFit/>
            </a:bodyPr>
            <a:lstStyle/>
            <a:p>
              <a:pPr>
                <a:lnSpc>
                  <a:spcPts val="989"/>
                </a:lnSpc>
              </a:pPr>
              <a:r>
                <a:rPr lang="en-US" sz="999" spc="140">
                  <a:solidFill>
                    <a:srgbClr val="000000"/>
                  </a:solidFill>
                  <a:latin typeface="Montserrat Classic Bold"/>
                </a:rPr>
                <a:t>MAR - APR 2025</a:t>
              </a:r>
            </a:p>
          </p:txBody>
        </p:sp>
        <p:sp>
          <p:nvSpPr>
            <p:cNvPr id="13" name="TextBox 13"/>
            <p:cNvSpPr txBox="1"/>
            <p:nvPr/>
          </p:nvSpPr>
          <p:spPr>
            <a:xfrm>
              <a:off x="5002101" y="19050"/>
              <a:ext cx="3962400" cy="181610"/>
            </a:xfrm>
            <a:prstGeom prst="rect">
              <a:avLst/>
            </a:prstGeom>
          </p:spPr>
          <p:txBody>
            <a:bodyPr lIns="0" tIns="0" rIns="0" bIns="0" rtlCol="0" anchor="t">
              <a:spAutoFit/>
            </a:bodyPr>
            <a:lstStyle/>
            <a:p>
              <a:pPr algn="r">
                <a:lnSpc>
                  <a:spcPts val="989"/>
                </a:lnSpc>
              </a:pPr>
              <a:r>
                <a:rPr lang="en-US" sz="999" spc="140">
                  <a:solidFill>
                    <a:srgbClr val="000000"/>
                  </a:solidFill>
                  <a:latin typeface="Montserrat Classic Bold"/>
                </a:rPr>
                <a:t>VOL 20 | ISN 8</a:t>
              </a:r>
            </a:p>
          </p:txBody>
        </p:sp>
      </p:grpSp>
      <p:sp>
        <p:nvSpPr>
          <p:cNvPr id="14" name="TextBox 14"/>
          <p:cNvSpPr txBox="1"/>
          <p:nvPr/>
        </p:nvSpPr>
        <p:spPr>
          <a:xfrm>
            <a:off x="679682" y="2205275"/>
            <a:ext cx="2863805" cy="7594870"/>
          </a:xfrm>
          <a:prstGeom prst="rect">
            <a:avLst/>
          </a:prstGeom>
        </p:spPr>
        <p:txBody>
          <a:bodyPr lIns="0" tIns="0" rIns="0" bIns="0" rtlCol="0" anchor="t">
            <a:spAutoFit/>
          </a:bodyPr>
          <a:lstStyle/>
          <a:p>
            <a:pPr>
              <a:lnSpc>
                <a:spcPts val="1496"/>
              </a:lnSpc>
            </a:pPr>
            <a:r>
              <a:rPr lang="en-US" sz="1100" spc="22" dirty="0">
                <a:solidFill>
                  <a:srgbClr val="000000"/>
                </a:solidFill>
                <a:latin typeface="Montserrat Light"/>
              </a:rPr>
              <a:t>Before creating your newsletter, plan on what you want to include. Gather the information and once you have that down, you can start playing with the layout. Go for a pared-back design that won’t look too crowded or busy, but complement that with punchy colors that can attract attention. Have enough amount of white space, but don't be afraid to include some fun graphics.</a:t>
            </a:r>
          </a:p>
          <a:p>
            <a:pPr>
              <a:lnSpc>
                <a:spcPts val="1496"/>
              </a:lnSpc>
            </a:pPr>
            <a:endParaRPr lang="en-US" sz="1100" spc="22" dirty="0">
              <a:solidFill>
                <a:srgbClr val="000000"/>
              </a:solidFill>
              <a:latin typeface="Montserrat Light"/>
            </a:endParaRPr>
          </a:p>
          <a:p>
            <a:pPr>
              <a:lnSpc>
                <a:spcPts val="1496"/>
              </a:lnSpc>
            </a:pPr>
            <a:r>
              <a:rPr lang="en-US" sz="1100" spc="22" dirty="0">
                <a:solidFill>
                  <a:srgbClr val="000000"/>
                </a:solidFill>
                <a:latin typeface="Montserrat Light"/>
              </a:rPr>
              <a:t>Make your newsletter an easy and pleasurable read by choosing a simple yet engaging layout. Feel free to feature high-quality photos of the kids enjoying a fun classroom activity or an exciting school event. Parents appreciate seeing their children on paper! You can also add some cute graphics and use your school colors to finish the look.</a:t>
            </a:r>
          </a:p>
          <a:p>
            <a:pPr>
              <a:lnSpc>
                <a:spcPts val="1496"/>
              </a:lnSpc>
            </a:pPr>
            <a:endParaRPr lang="en-US" sz="1100" spc="22" dirty="0">
              <a:solidFill>
                <a:srgbClr val="000000"/>
              </a:solidFill>
              <a:latin typeface="Montserrat Light"/>
            </a:endParaRPr>
          </a:p>
          <a:p>
            <a:pPr>
              <a:lnSpc>
                <a:spcPts val="1496"/>
              </a:lnSpc>
            </a:pPr>
            <a:r>
              <a:rPr lang="en-US" sz="1100" spc="22" dirty="0">
                <a:solidFill>
                  <a:srgbClr val="000000"/>
                </a:solidFill>
                <a:latin typeface="Montserrat Light"/>
              </a:rPr>
              <a:t>Parents can get most information about their children's schedule and activities from your newsletter. Keep it short and sweet so they won't get overwhelmed with information overload. Put the most important details—such as school events calendar—on the front page when it won't be missed. </a:t>
            </a:r>
          </a:p>
          <a:p>
            <a:pPr>
              <a:lnSpc>
                <a:spcPts val="1496"/>
              </a:lnSpc>
            </a:pPr>
            <a:endParaRPr lang="en-US" sz="1100" spc="22" dirty="0">
              <a:solidFill>
                <a:srgbClr val="000000"/>
              </a:solidFill>
              <a:latin typeface="Montserrat Light"/>
            </a:endParaRPr>
          </a:p>
          <a:p>
            <a:pPr>
              <a:lnSpc>
                <a:spcPts val="1496"/>
              </a:lnSpc>
            </a:pPr>
            <a:r>
              <a:rPr lang="en-US" sz="1100" spc="22" dirty="0">
                <a:solidFill>
                  <a:srgbClr val="000000"/>
                </a:solidFill>
                <a:latin typeface="Montserrat Light"/>
              </a:rPr>
              <a:t>Devote a space for some students' milestones and achievements, as well as highlights of what they learned in the recent month. Another great addition to the newsletter would be the school's weekly menu. </a:t>
            </a:r>
          </a:p>
          <a:p>
            <a:pPr>
              <a:lnSpc>
                <a:spcPts val="1496"/>
              </a:lnSpc>
            </a:pPr>
            <a:endParaRPr lang="en-US" sz="1100" spc="22" dirty="0">
              <a:solidFill>
                <a:srgbClr val="000000"/>
              </a:solidFill>
              <a:latin typeface="Montserrat Light"/>
            </a:endParaRPr>
          </a:p>
          <a:p>
            <a:pPr>
              <a:lnSpc>
                <a:spcPts val="1496"/>
              </a:lnSpc>
            </a:pPr>
            <a:r>
              <a:rPr lang="en-US" sz="1100" spc="22" dirty="0">
                <a:solidFill>
                  <a:srgbClr val="000000"/>
                </a:solidFill>
                <a:latin typeface="Montserrat Light"/>
              </a:rPr>
              <a:t>Encouraging parents to contribute to the newsletter is also a good idea. Be creative in making the newsletter an open and informative space for both kids and adults.</a:t>
            </a:r>
          </a:p>
        </p:txBody>
      </p:sp>
      <p:sp>
        <p:nvSpPr>
          <p:cNvPr id="15" name="TextBox 15"/>
          <p:cNvSpPr txBox="1"/>
          <p:nvPr/>
        </p:nvSpPr>
        <p:spPr>
          <a:xfrm>
            <a:off x="832318" y="1188344"/>
            <a:ext cx="2558531" cy="375285"/>
          </a:xfrm>
          <a:prstGeom prst="rect">
            <a:avLst/>
          </a:prstGeom>
        </p:spPr>
        <p:txBody>
          <a:bodyPr lIns="0" tIns="0" rIns="0" bIns="0" rtlCol="0" anchor="t">
            <a:spAutoFit/>
          </a:bodyPr>
          <a:lstStyle/>
          <a:p>
            <a:pPr algn="ctr">
              <a:lnSpc>
                <a:spcPts val="2835"/>
              </a:lnSpc>
            </a:pPr>
            <a:r>
              <a:rPr lang="en-US" sz="2700" spc="162" dirty="0">
                <a:solidFill>
                  <a:srgbClr val="000000"/>
                </a:solidFill>
                <a:latin typeface="Avenir Book" panose="02000503020000020003" pitchFamily="2" charset="0"/>
              </a:rPr>
              <a:t>TITLE HERE</a:t>
            </a:r>
          </a:p>
        </p:txBody>
      </p:sp>
      <p:sp>
        <p:nvSpPr>
          <p:cNvPr id="16" name="TextBox 16"/>
          <p:cNvSpPr txBox="1"/>
          <p:nvPr/>
        </p:nvSpPr>
        <p:spPr>
          <a:xfrm>
            <a:off x="1016209" y="1543576"/>
            <a:ext cx="2190750" cy="170130"/>
          </a:xfrm>
          <a:prstGeom prst="rect">
            <a:avLst/>
          </a:prstGeom>
        </p:spPr>
        <p:txBody>
          <a:bodyPr lIns="0" tIns="0" rIns="0" bIns="0" rtlCol="0" anchor="t">
            <a:spAutoFit/>
          </a:bodyPr>
          <a:lstStyle/>
          <a:p>
            <a:pPr algn="ctr">
              <a:lnSpc>
                <a:spcPts val="1359"/>
              </a:lnSpc>
            </a:pPr>
            <a:r>
              <a:rPr lang="en-US" sz="999" spc="19">
                <a:solidFill>
                  <a:srgbClr val="000000"/>
                </a:solidFill>
                <a:latin typeface="Montserrat Light"/>
              </a:rPr>
              <a:t>By: Author</a:t>
            </a:r>
          </a:p>
        </p:txBody>
      </p:sp>
      <p:grpSp>
        <p:nvGrpSpPr>
          <p:cNvPr id="17" name="Group 17"/>
          <p:cNvGrpSpPr/>
          <p:nvPr/>
        </p:nvGrpSpPr>
        <p:grpSpPr>
          <a:xfrm>
            <a:off x="3770475" y="902410"/>
            <a:ext cx="3558018" cy="2559044"/>
            <a:chOff x="0" y="0"/>
            <a:chExt cx="1275113" cy="917103"/>
          </a:xfrm>
        </p:grpSpPr>
        <p:sp>
          <p:nvSpPr>
            <p:cNvPr id="18" name="Freeform 18"/>
            <p:cNvSpPr/>
            <p:nvPr/>
          </p:nvSpPr>
          <p:spPr>
            <a:xfrm>
              <a:off x="0" y="0"/>
              <a:ext cx="1275113" cy="917103"/>
            </a:xfrm>
            <a:custGeom>
              <a:avLst/>
              <a:gdLst/>
              <a:ahLst/>
              <a:cxnLst/>
              <a:rect l="l" t="t" r="r" b="b"/>
              <a:pathLst>
                <a:path w="1275113" h="917103">
                  <a:moveTo>
                    <a:pt x="0" y="0"/>
                  </a:moveTo>
                  <a:lnTo>
                    <a:pt x="1275113" y="0"/>
                  </a:lnTo>
                  <a:lnTo>
                    <a:pt x="1275113" y="917103"/>
                  </a:lnTo>
                  <a:lnTo>
                    <a:pt x="0" y="917103"/>
                  </a:lnTo>
                  <a:close/>
                </a:path>
              </a:pathLst>
            </a:custGeom>
            <a:solidFill>
              <a:srgbClr val="000000"/>
            </a:solidFill>
          </p:spPr>
        </p:sp>
        <p:sp>
          <p:nvSpPr>
            <p:cNvPr id="19" name="TextBox 19"/>
            <p:cNvSpPr txBox="1"/>
            <p:nvPr/>
          </p:nvSpPr>
          <p:spPr>
            <a:xfrm>
              <a:off x="0" y="0"/>
              <a:ext cx="812800" cy="812800"/>
            </a:xfrm>
            <a:prstGeom prst="rect">
              <a:avLst/>
            </a:prstGeom>
          </p:spPr>
          <p:txBody>
            <a:bodyPr lIns="50800" tIns="50800" rIns="50800" bIns="50800" rtlCol="0" anchor="ctr"/>
            <a:lstStyle/>
            <a:p>
              <a:pPr algn="ctr">
                <a:lnSpc>
                  <a:spcPts val="1109"/>
                </a:lnSpc>
              </a:pPr>
              <a:endParaRPr/>
            </a:p>
          </p:txBody>
        </p:sp>
      </p:grpSp>
      <p:sp>
        <p:nvSpPr>
          <p:cNvPr id="20" name="TextBox 20"/>
          <p:cNvSpPr txBox="1"/>
          <p:nvPr/>
        </p:nvSpPr>
        <p:spPr>
          <a:xfrm>
            <a:off x="4270218" y="1430359"/>
            <a:ext cx="2558531" cy="1179129"/>
          </a:xfrm>
          <a:prstGeom prst="rect">
            <a:avLst/>
          </a:prstGeom>
        </p:spPr>
        <p:txBody>
          <a:bodyPr lIns="0" tIns="0" rIns="0" bIns="0" rtlCol="0" anchor="t">
            <a:spAutoFit/>
          </a:bodyPr>
          <a:lstStyle/>
          <a:p>
            <a:pPr algn="ctr">
              <a:lnSpc>
                <a:spcPts val="2340"/>
              </a:lnSpc>
            </a:pPr>
            <a:r>
              <a:rPr lang="en-US" sz="2000" spc="120" dirty="0">
                <a:solidFill>
                  <a:srgbClr val="FFFFFF"/>
                </a:solidFill>
                <a:latin typeface="Avenir Next Medium" panose="020B0503020202020204" pitchFamily="34" charset="0"/>
              </a:rPr>
              <a:t>Use pull quotes to highlight key points or serve as a graphic element.</a:t>
            </a:r>
          </a:p>
        </p:txBody>
      </p:sp>
      <p:sp>
        <p:nvSpPr>
          <p:cNvPr id="21" name="TextBox 21"/>
          <p:cNvSpPr txBox="1"/>
          <p:nvPr/>
        </p:nvSpPr>
        <p:spPr>
          <a:xfrm>
            <a:off x="4454109" y="2848111"/>
            <a:ext cx="2190750" cy="175422"/>
          </a:xfrm>
          <a:prstGeom prst="rect">
            <a:avLst/>
          </a:prstGeom>
        </p:spPr>
        <p:txBody>
          <a:bodyPr lIns="0" tIns="0" rIns="0" bIns="0" rtlCol="0" anchor="t">
            <a:spAutoFit/>
          </a:bodyPr>
          <a:lstStyle/>
          <a:p>
            <a:pPr algn="ctr">
              <a:lnSpc>
                <a:spcPts val="1359"/>
              </a:lnSpc>
            </a:pPr>
            <a:r>
              <a:rPr lang="en-US" sz="999" spc="19">
                <a:solidFill>
                  <a:srgbClr val="FFFFFF"/>
                </a:solidFill>
                <a:latin typeface="Montserrat Light Bold"/>
              </a:rPr>
              <a:t>- Who said it?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935</Words>
  <Application>Microsoft Macintosh PowerPoint</Application>
  <PresentationFormat>Custom</PresentationFormat>
  <Paragraphs>58</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Montserrat Classic</vt:lpstr>
      <vt:lpstr>Calibri</vt:lpstr>
      <vt:lpstr>Avenir Next Medium</vt:lpstr>
      <vt:lpstr>Montserrat Light</vt:lpstr>
      <vt:lpstr>Avenir Book</vt:lpstr>
      <vt:lpstr>Montserrat Classic Bold</vt:lpstr>
      <vt:lpstr>Arial</vt:lpstr>
      <vt:lpstr>Montserrat Light 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Tiff Kemp</cp:lastModifiedBy>
  <cp:revision>3</cp:revision>
  <dcterms:created xsi:type="dcterms:W3CDTF">2006-08-16T00:00:00Z</dcterms:created>
  <dcterms:modified xsi:type="dcterms:W3CDTF">2022-09-28T07:00:14Z</dcterms:modified>
  <dc:identifier>DAFNftD5iNg</dc:identifier>
</cp:coreProperties>
</file>