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League Spartan" pitchFamily="2" charset="77"/>
      <p:regular r:id="rId10"/>
      <p:bold r:id="rId11"/>
    </p:embeddedFont>
    <p:embeddedFont>
      <p:font typeface="Nunito" pitchFamily="2" charset="77"/>
      <p:regular r:id="rId12"/>
      <p:bold r:id="rId13"/>
      <p:italic r:id="rId14"/>
      <p:boldItalic r:id="rId15"/>
    </p:embeddedFont>
    <p:embeddedFont>
      <p:font typeface="Nunito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58" autoAdjust="0"/>
  </p:normalViewPr>
  <p:slideViewPr>
    <p:cSldViewPr>
      <p:cViewPr varScale="1">
        <p:scale>
          <a:sx n="77" d="100"/>
          <a:sy n="77" d="100"/>
        </p:scale>
        <p:origin x="23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5"/>
        </a:solidFill>
        <a:effectLst/>
      </p:bgPr>
    </p:bg>
    <p:spTree>
      <p:nvGrpSpPr>
        <p:cNvPr id="1" name=""/>
        <p:cNvGrpSpPr/>
        <p:nvPr/>
      </p:nvGrpSpPr>
      <p:grpSpPr>
        <a:xfrm>
          <a:off x="0" y="0"/>
          <a:ext cx="0" cy="0"/>
          <a:chOff x="0" y="0"/>
          <a:chExt cx="0" cy="0"/>
        </a:xfrm>
      </p:grpSpPr>
      <p:sp>
        <p:nvSpPr>
          <p:cNvPr id="7" name="AutoShape 7"/>
          <p:cNvSpPr/>
          <p:nvPr/>
        </p:nvSpPr>
        <p:spPr>
          <a:xfrm>
            <a:off x="606508" y="5228475"/>
            <a:ext cx="6359240" cy="0"/>
          </a:xfrm>
          <a:prstGeom prst="line">
            <a:avLst/>
          </a:prstGeom>
          <a:ln w="9525" cap="flat">
            <a:solidFill>
              <a:srgbClr val="000000"/>
            </a:solidFill>
            <a:prstDash val="solid"/>
            <a:headEnd type="none" w="sm" len="sm"/>
            <a:tailEnd type="none" w="sm" len="sm"/>
          </a:ln>
        </p:spPr>
      </p:sp>
      <p:sp>
        <p:nvSpPr>
          <p:cNvPr id="8" name="AutoShape 8"/>
          <p:cNvSpPr/>
          <p:nvPr/>
        </p:nvSpPr>
        <p:spPr>
          <a:xfrm>
            <a:off x="606508" y="844763"/>
            <a:ext cx="6359240" cy="0"/>
          </a:xfrm>
          <a:prstGeom prst="line">
            <a:avLst/>
          </a:prstGeom>
          <a:ln w="9525" cap="flat">
            <a:solidFill>
              <a:srgbClr val="000000"/>
            </a:solidFill>
            <a:prstDash val="solid"/>
            <a:headEnd type="none" w="sm" len="sm"/>
            <a:tailEnd type="none" w="sm" len="sm"/>
          </a:ln>
        </p:spPr>
      </p:sp>
      <p:sp>
        <p:nvSpPr>
          <p:cNvPr id="9" name="AutoShape 9"/>
          <p:cNvSpPr/>
          <p:nvPr/>
        </p:nvSpPr>
        <p:spPr>
          <a:xfrm>
            <a:off x="606508" y="10115813"/>
            <a:ext cx="6359240" cy="0"/>
          </a:xfrm>
          <a:prstGeom prst="line">
            <a:avLst/>
          </a:prstGeom>
          <a:ln w="9525" cap="flat">
            <a:solidFill>
              <a:srgbClr val="000000"/>
            </a:solidFill>
            <a:prstDash val="solid"/>
            <a:headEnd type="none" w="sm" len="sm"/>
            <a:tailEnd type="none" w="sm" len="sm"/>
          </a:ln>
        </p:spPr>
      </p:sp>
      <p:sp>
        <p:nvSpPr>
          <p:cNvPr id="10" name="AutoShape 10"/>
          <p:cNvSpPr/>
          <p:nvPr/>
        </p:nvSpPr>
        <p:spPr>
          <a:xfrm rot="-5400000">
            <a:off x="1563221" y="7672144"/>
            <a:ext cx="4877813" cy="0"/>
          </a:xfrm>
          <a:prstGeom prst="line">
            <a:avLst/>
          </a:prstGeom>
          <a:ln w="9525" cap="flat">
            <a:solidFill>
              <a:srgbClr val="000000"/>
            </a:solidFill>
            <a:prstDash val="solid"/>
            <a:headEnd type="none" w="sm" len="sm"/>
            <a:tailEnd type="none" w="sm" len="sm"/>
          </a:ln>
        </p:spPr>
      </p:sp>
      <p:grpSp>
        <p:nvGrpSpPr>
          <p:cNvPr id="11" name="Group 11"/>
          <p:cNvGrpSpPr/>
          <p:nvPr/>
        </p:nvGrpSpPr>
        <p:grpSpPr>
          <a:xfrm>
            <a:off x="381480" y="1269755"/>
            <a:ext cx="6797041" cy="902761"/>
            <a:chOff x="0" y="142875"/>
            <a:chExt cx="9062721" cy="1203681"/>
          </a:xfrm>
        </p:grpSpPr>
        <p:sp>
          <p:nvSpPr>
            <p:cNvPr id="12" name="TextBox 12"/>
            <p:cNvSpPr txBox="1"/>
            <p:nvPr/>
          </p:nvSpPr>
          <p:spPr>
            <a:xfrm>
              <a:off x="0" y="142875"/>
              <a:ext cx="9062721" cy="930102"/>
            </a:xfrm>
            <a:prstGeom prst="rect">
              <a:avLst/>
            </a:prstGeom>
          </p:spPr>
          <p:txBody>
            <a:bodyPr lIns="0" tIns="0" rIns="0" bIns="0" rtlCol="0" anchor="t">
              <a:spAutoFit/>
            </a:bodyPr>
            <a:lstStyle/>
            <a:p>
              <a:pPr algn="ctr">
                <a:lnSpc>
                  <a:spcPts val="4822"/>
                </a:lnSpc>
              </a:pPr>
              <a:r>
                <a:rPr lang="en-US" sz="5299" spc="105">
                  <a:solidFill>
                    <a:srgbClr val="303030"/>
                  </a:solidFill>
                  <a:latin typeface="League Spartan Bold"/>
                </a:rPr>
                <a:t>THE WEEKLY POST</a:t>
              </a:r>
            </a:p>
          </p:txBody>
        </p:sp>
        <p:sp>
          <p:nvSpPr>
            <p:cNvPr id="13" name="TextBox 13"/>
            <p:cNvSpPr txBox="1"/>
            <p:nvPr/>
          </p:nvSpPr>
          <p:spPr>
            <a:xfrm>
              <a:off x="0" y="1072977"/>
              <a:ext cx="9062721" cy="273579"/>
            </a:xfrm>
            <a:prstGeom prst="rect">
              <a:avLst/>
            </a:prstGeom>
          </p:spPr>
          <p:txBody>
            <a:bodyPr lIns="0" tIns="0" rIns="0" bIns="0" rtlCol="0" anchor="t">
              <a:spAutoFit/>
            </a:bodyPr>
            <a:lstStyle/>
            <a:p>
              <a:pPr algn="ctr">
                <a:lnSpc>
                  <a:spcPts val="1559"/>
                </a:lnSpc>
              </a:pPr>
              <a:r>
                <a:rPr lang="en-US" sz="1299" spc="129" dirty="0">
                  <a:solidFill>
                    <a:srgbClr val="303030"/>
                  </a:solidFill>
                  <a:latin typeface="Nunito"/>
                </a:rPr>
                <a:t>OUR CLUB WEEKLY NEWSLETTER</a:t>
              </a:r>
            </a:p>
          </p:txBody>
        </p:sp>
      </p:grpSp>
      <p:grpSp>
        <p:nvGrpSpPr>
          <p:cNvPr id="14" name="Group 14"/>
          <p:cNvGrpSpPr/>
          <p:nvPr/>
        </p:nvGrpSpPr>
        <p:grpSpPr>
          <a:xfrm>
            <a:off x="606508" y="561899"/>
            <a:ext cx="6359240" cy="129486"/>
            <a:chOff x="0" y="0"/>
            <a:chExt cx="8478987" cy="172648"/>
          </a:xfrm>
        </p:grpSpPr>
        <p:sp>
          <p:nvSpPr>
            <p:cNvPr id="15" name="TextBox 15"/>
            <p:cNvSpPr txBox="1"/>
            <p:nvPr/>
          </p:nvSpPr>
          <p:spPr>
            <a:xfrm>
              <a:off x="0" y="-9525"/>
              <a:ext cx="2679700" cy="182173"/>
            </a:xfrm>
            <a:prstGeom prst="rect">
              <a:avLst/>
            </a:prstGeom>
          </p:spPr>
          <p:txBody>
            <a:bodyPr lIns="0" tIns="0" rIns="0" bIns="0" rtlCol="0" anchor="t">
              <a:spAutoFit/>
            </a:bodyPr>
            <a:lstStyle/>
            <a:p>
              <a:pPr>
                <a:lnSpc>
                  <a:spcPts val="1260"/>
                </a:lnSpc>
              </a:pPr>
              <a:r>
                <a:rPr lang="en-US" sz="900" spc="126">
                  <a:solidFill>
                    <a:srgbClr val="303030"/>
                  </a:solidFill>
                  <a:latin typeface="Nunito"/>
                </a:rPr>
                <a:t>SEPT. 2024</a:t>
              </a:r>
            </a:p>
          </p:txBody>
        </p:sp>
        <p:sp>
          <p:nvSpPr>
            <p:cNvPr id="16" name="TextBox 16"/>
            <p:cNvSpPr txBox="1"/>
            <p:nvPr/>
          </p:nvSpPr>
          <p:spPr>
            <a:xfrm>
              <a:off x="5799287" y="-9525"/>
              <a:ext cx="2679700" cy="182173"/>
            </a:xfrm>
            <a:prstGeom prst="rect">
              <a:avLst/>
            </a:prstGeom>
          </p:spPr>
          <p:txBody>
            <a:bodyPr lIns="0" tIns="0" rIns="0" bIns="0" rtlCol="0" anchor="t">
              <a:spAutoFit/>
            </a:bodyPr>
            <a:lstStyle/>
            <a:p>
              <a:pPr algn="r">
                <a:lnSpc>
                  <a:spcPts val="1260"/>
                </a:lnSpc>
              </a:pPr>
              <a:r>
                <a:rPr lang="en-US" sz="900" spc="126">
                  <a:solidFill>
                    <a:srgbClr val="303030"/>
                  </a:solidFill>
                  <a:latin typeface="Nunito"/>
                </a:rPr>
                <a:t>VOL. 1</a:t>
              </a:r>
            </a:p>
          </p:txBody>
        </p:sp>
      </p:grpSp>
      <p:grpSp>
        <p:nvGrpSpPr>
          <p:cNvPr id="17" name="Group 17"/>
          <p:cNvGrpSpPr/>
          <p:nvPr/>
        </p:nvGrpSpPr>
        <p:grpSpPr>
          <a:xfrm>
            <a:off x="762166" y="5514225"/>
            <a:ext cx="2873250" cy="4423807"/>
            <a:chOff x="0" y="0"/>
            <a:chExt cx="3830999" cy="5898409"/>
          </a:xfrm>
        </p:grpSpPr>
        <p:sp>
          <p:nvSpPr>
            <p:cNvPr id="18" name="TextBox 18"/>
            <p:cNvSpPr txBox="1"/>
            <p:nvPr/>
          </p:nvSpPr>
          <p:spPr>
            <a:xfrm>
              <a:off x="0" y="19050"/>
              <a:ext cx="3830999" cy="314449"/>
            </a:xfrm>
            <a:prstGeom prst="rect">
              <a:avLst/>
            </a:prstGeom>
          </p:spPr>
          <p:txBody>
            <a:bodyPr lIns="0" tIns="0" rIns="0" bIns="0" rtlCol="0" anchor="t">
              <a:spAutoFit/>
            </a:bodyPr>
            <a:lstStyle/>
            <a:p>
              <a:pPr>
                <a:lnSpc>
                  <a:spcPts val="1870"/>
                </a:lnSpc>
              </a:pPr>
              <a:r>
                <a:rPr lang="en-US" sz="1700" spc="34">
                  <a:solidFill>
                    <a:srgbClr val="303030"/>
                  </a:solidFill>
                  <a:latin typeface="League Spartan Bold"/>
                </a:rPr>
                <a:t>ARTICLE TITLE HERE</a:t>
              </a:r>
            </a:p>
          </p:txBody>
        </p:sp>
        <p:sp>
          <p:nvSpPr>
            <p:cNvPr id="19" name="TextBox 19"/>
            <p:cNvSpPr txBox="1"/>
            <p:nvPr/>
          </p:nvSpPr>
          <p:spPr>
            <a:xfrm>
              <a:off x="0" y="628024"/>
              <a:ext cx="3830999" cy="180975"/>
            </a:xfrm>
            <a:prstGeom prst="rect">
              <a:avLst/>
            </a:prstGeom>
          </p:spPr>
          <p:txBody>
            <a:bodyPr lIns="0" tIns="0" rIns="0" bIns="0" rtlCol="0" anchor="t">
              <a:spAutoFit/>
            </a:bodyPr>
            <a:lstStyle/>
            <a:p>
              <a:pPr>
                <a:lnSpc>
                  <a:spcPts val="1199"/>
                </a:lnSpc>
              </a:pPr>
              <a:r>
                <a:rPr lang="en-US" sz="999" spc="99">
                  <a:solidFill>
                    <a:srgbClr val="303030"/>
                  </a:solidFill>
                  <a:latin typeface="Nunito"/>
                </a:rPr>
                <a:t>- BY AUTHOR</a:t>
              </a:r>
            </a:p>
          </p:txBody>
        </p:sp>
        <p:sp>
          <p:nvSpPr>
            <p:cNvPr id="20" name="TextBox 20"/>
            <p:cNvSpPr txBox="1"/>
            <p:nvPr/>
          </p:nvSpPr>
          <p:spPr>
            <a:xfrm>
              <a:off x="0" y="1180474"/>
              <a:ext cx="3830999" cy="4717936"/>
            </a:xfrm>
            <a:prstGeom prst="rect">
              <a:avLst/>
            </a:prstGeom>
          </p:spPr>
          <p:txBody>
            <a:bodyPr lIns="0" tIns="0" rIns="0" bIns="0" rtlCol="0" anchor="t">
              <a:spAutoFit/>
            </a:bodyPr>
            <a:lstStyle/>
            <a:p>
              <a:pPr>
                <a:lnSpc>
                  <a:spcPts val="1679"/>
                </a:lnSpc>
              </a:pPr>
              <a:r>
                <a:rPr lang="en-US" sz="1199" spc="23">
                  <a:solidFill>
                    <a:srgbClr val="303030"/>
                  </a:solidFill>
                  <a:latin typeface="Nunito Light"/>
                </a:rPr>
                <a:t>Encourage your students to exercise their creativity by starting a newsletter. While it seems like a daunting project, a student-made newsletter will give your kids firsthand experience in writing, research, planning, management, and design.</a:t>
              </a:r>
            </a:p>
            <a:p>
              <a:pPr>
                <a:lnSpc>
                  <a:spcPts val="1679"/>
                </a:lnSpc>
              </a:pPr>
              <a:endParaRPr lang="en-US" sz="1199" spc="23">
                <a:solidFill>
                  <a:srgbClr val="303030"/>
                </a:solidFill>
                <a:latin typeface="Nunito Light"/>
              </a:endParaRPr>
            </a:p>
            <a:p>
              <a:pPr>
                <a:lnSpc>
                  <a:spcPts val="1679"/>
                </a:lnSpc>
              </a:pPr>
              <a:r>
                <a:rPr lang="en-US" sz="1199" spc="23">
                  <a:solidFill>
                    <a:srgbClr val="303030"/>
                  </a:solidFill>
                  <a:latin typeface="Nunito Light"/>
                </a:rPr>
                <a:t>Start by helping them come up with a goal for their newsletter. Who will read it? What will it be about? Ask for suggestions on what the newsletter should be called, then have them vote on it. Pick their brains for ideas on what they can write about. Consider school events, community activities, or even the things that happen in their classroom. </a:t>
              </a:r>
            </a:p>
          </p:txBody>
        </p:sp>
      </p:grpSp>
      <p:sp>
        <p:nvSpPr>
          <p:cNvPr id="21" name="TextBox 21"/>
          <p:cNvSpPr txBox="1"/>
          <p:nvPr/>
        </p:nvSpPr>
        <p:spPr>
          <a:xfrm>
            <a:off x="4350898" y="5611745"/>
            <a:ext cx="2433830" cy="231126"/>
          </a:xfrm>
          <a:prstGeom prst="rect">
            <a:avLst/>
          </a:prstGeom>
        </p:spPr>
        <p:txBody>
          <a:bodyPr lIns="0" tIns="0" rIns="0" bIns="0" rtlCol="0" anchor="t">
            <a:spAutoFit/>
          </a:bodyPr>
          <a:lstStyle/>
          <a:p>
            <a:pPr>
              <a:lnSpc>
                <a:spcPts val="1870"/>
              </a:lnSpc>
            </a:pPr>
            <a:r>
              <a:rPr lang="en-US" sz="1700" spc="34">
                <a:solidFill>
                  <a:srgbClr val="303030"/>
                </a:solidFill>
                <a:latin typeface="League Spartan Bold"/>
              </a:rPr>
              <a:t>WHAT'S INSIDE</a:t>
            </a:r>
          </a:p>
        </p:txBody>
      </p:sp>
      <p:sp>
        <p:nvSpPr>
          <p:cNvPr id="22" name="TextBox 22"/>
          <p:cNvSpPr txBox="1"/>
          <p:nvPr/>
        </p:nvSpPr>
        <p:spPr>
          <a:xfrm>
            <a:off x="4265603" y="6052422"/>
            <a:ext cx="2628145" cy="682625"/>
          </a:xfrm>
          <a:prstGeom prst="rect">
            <a:avLst/>
          </a:prstGeom>
        </p:spPr>
        <p:txBody>
          <a:bodyPr lIns="0" tIns="0" rIns="0" bIns="0" rtlCol="0" anchor="t">
            <a:spAutoFit/>
          </a:bodyPr>
          <a:lstStyle/>
          <a:p>
            <a:pPr marL="215899" lvl="1" indent="-107950">
              <a:lnSpc>
                <a:spcPts val="1899"/>
              </a:lnSpc>
              <a:buFont typeface="Arial"/>
              <a:buChar char="•"/>
            </a:pPr>
            <a:r>
              <a:rPr lang="en-US" sz="999" spc="99">
                <a:solidFill>
                  <a:srgbClr val="303030"/>
                </a:solidFill>
                <a:latin typeface="Nunito"/>
              </a:rPr>
              <a:t>ARTICLE TITLE</a:t>
            </a:r>
          </a:p>
          <a:p>
            <a:pPr marL="215899" lvl="1" indent="-107950">
              <a:lnSpc>
                <a:spcPts val="1899"/>
              </a:lnSpc>
              <a:buFont typeface="Arial"/>
              <a:buChar char="•"/>
            </a:pPr>
            <a:r>
              <a:rPr lang="en-US" sz="999" spc="99">
                <a:solidFill>
                  <a:srgbClr val="303030"/>
                </a:solidFill>
                <a:latin typeface="Nunito"/>
              </a:rPr>
              <a:t>ARTICLE TITLE</a:t>
            </a:r>
          </a:p>
          <a:p>
            <a:pPr marL="215899" lvl="1" indent="-107950">
              <a:lnSpc>
                <a:spcPts val="1899"/>
              </a:lnSpc>
              <a:buFont typeface="Arial"/>
              <a:buChar char="•"/>
            </a:pPr>
            <a:r>
              <a:rPr lang="en-US" sz="999" spc="99">
                <a:solidFill>
                  <a:srgbClr val="303030"/>
                </a:solidFill>
                <a:latin typeface="Nunito"/>
              </a:rPr>
              <a:t>ARTICLE TITLE</a:t>
            </a:r>
          </a:p>
        </p:txBody>
      </p:sp>
      <p:sp>
        <p:nvSpPr>
          <p:cNvPr id="25" name="TextBox 25"/>
          <p:cNvSpPr txBox="1"/>
          <p:nvPr/>
        </p:nvSpPr>
        <p:spPr>
          <a:xfrm>
            <a:off x="4350898" y="9748149"/>
            <a:ext cx="2459230" cy="155548"/>
          </a:xfrm>
          <a:prstGeom prst="rect">
            <a:avLst/>
          </a:prstGeom>
        </p:spPr>
        <p:txBody>
          <a:bodyPr lIns="0" tIns="0" rIns="0" bIns="0" rtlCol="0" anchor="t">
            <a:spAutoFit/>
          </a:bodyPr>
          <a:lstStyle/>
          <a:p>
            <a:pPr>
              <a:lnSpc>
                <a:spcPts val="1399"/>
              </a:lnSpc>
            </a:pPr>
            <a:r>
              <a:rPr lang="en-US" sz="999" spc="19">
                <a:solidFill>
                  <a:srgbClr val="303030"/>
                </a:solidFill>
                <a:latin typeface="Nunito Light Italics"/>
              </a:rPr>
              <a:t>Image caption here</a:t>
            </a:r>
          </a:p>
        </p:txBody>
      </p:sp>
      <p:sp>
        <p:nvSpPr>
          <p:cNvPr id="26" name="AutoShape 26"/>
          <p:cNvSpPr/>
          <p:nvPr/>
        </p:nvSpPr>
        <p:spPr>
          <a:xfrm>
            <a:off x="4006920" y="7123913"/>
            <a:ext cx="2958828" cy="0"/>
          </a:xfrm>
          <a:prstGeom prst="line">
            <a:avLst/>
          </a:prstGeom>
          <a:ln w="9525" cap="flat">
            <a:solidFill>
              <a:srgbClr val="000000"/>
            </a:solidFill>
            <a:prstDash val="solid"/>
            <a:headEnd type="none" w="sm" len="sm"/>
            <a:tailEnd type="none" w="sm" len="sm"/>
          </a:ln>
        </p:spPr>
      </p:sp>
      <p:sp>
        <p:nvSpPr>
          <p:cNvPr id="2" name="Rectangle 1">
            <a:extLst>
              <a:ext uri="{FF2B5EF4-FFF2-40B4-BE49-F238E27FC236}">
                <a16:creationId xmlns:a16="http://schemas.microsoft.com/office/drawing/2014/main" id="{24F9CFA2-A5B9-110A-3E1C-7FB16979C503}"/>
              </a:ext>
            </a:extLst>
          </p:cNvPr>
          <p:cNvSpPr/>
          <p:nvPr/>
        </p:nvSpPr>
        <p:spPr>
          <a:xfrm>
            <a:off x="941511" y="2464244"/>
            <a:ext cx="5673478"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5"/>
        </a:solidFill>
        <a:effectLst/>
      </p:bgPr>
    </p:bg>
    <p:spTree>
      <p:nvGrpSpPr>
        <p:cNvPr id="1" name=""/>
        <p:cNvGrpSpPr/>
        <p:nvPr/>
      </p:nvGrpSpPr>
      <p:grpSpPr>
        <a:xfrm>
          <a:off x="0" y="0"/>
          <a:ext cx="0" cy="0"/>
          <a:chOff x="0" y="0"/>
          <a:chExt cx="0" cy="0"/>
        </a:xfrm>
      </p:grpSpPr>
      <p:sp>
        <p:nvSpPr>
          <p:cNvPr id="2" name="AutoShape 2"/>
          <p:cNvSpPr/>
          <p:nvPr/>
        </p:nvSpPr>
        <p:spPr>
          <a:xfrm>
            <a:off x="3780000" y="5695655"/>
            <a:ext cx="3185748" cy="0"/>
          </a:xfrm>
          <a:prstGeom prst="line">
            <a:avLst/>
          </a:prstGeom>
          <a:ln w="9525" cap="flat">
            <a:solidFill>
              <a:srgbClr val="000000"/>
            </a:solidFill>
            <a:prstDash val="solid"/>
            <a:headEnd type="none" w="sm" len="sm"/>
            <a:tailEnd type="none" w="sm" len="sm"/>
          </a:ln>
        </p:spPr>
      </p:sp>
      <p:sp>
        <p:nvSpPr>
          <p:cNvPr id="3" name="AutoShape 3"/>
          <p:cNvSpPr/>
          <p:nvPr/>
        </p:nvSpPr>
        <p:spPr>
          <a:xfrm>
            <a:off x="606508" y="844763"/>
            <a:ext cx="6359240" cy="0"/>
          </a:xfrm>
          <a:prstGeom prst="line">
            <a:avLst/>
          </a:prstGeom>
          <a:ln w="9525" cap="flat">
            <a:solidFill>
              <a:srgbClr val="000000"/>
            </a:solidFill>
            <a:prstDash val="solid"/>
            <a:headEnd type="none" w="sm" len="sm"/>
            <a:tailEnd type="none" w="sm" len="sm"/>
          </a:ln>
        </p:spPr>
      </p:sp>
      <p:sp>
        <p:nvSpPr>
          <p:cNvPr id="4" name="AutoShape 4"/>
          <p:cNvSpPr/>
          <p:nvPr/>
        </p:nvSpPr>
        <p:spPr>
          <a:xfrm>
            <a:off x="606508" y="10115813"/>
            <a:ext cx="6359240" cy="0"/>
          </a:xfrm>
          <a:prstGeom prst="line">
            <a:avLst/>
          </a:prstGeom>
          <a:ln w="9525" cap="flat">
            <a:solidFill>
              <a:srgbClr val="000000"/>
            </a:solidFill>
            <a:prstDash val="solid"/>
            <a:headEnd type="none" w="sm" len="sm"/>
            <a:tailEnd type="none" w="sm" len="sm"/>
          </a:ln>
        </p:spPr>
      </p:sp>
      <p:grpSp>
        <p:nvGrpSpPr>
          <p:cNvPr id="5" name="Group 5"/>
          <p:cNvGrpSpPr/>
          <p:nvPr/>
        </p:nvGrpSpPr>
        <p:grpSpPr>
          <a:xfrm>
            <a:off x="606508" y="561899"/>
            <a:ext cx="6359240" cy="129486"/>
            <a:chOff x="0" y="0"/>
            <a:chExt cx="8478987" cy="172648"/>
          </a:xfrm>
        </p:grpSpPr>
        <p:sp>
          <p:nvSpPr>
            <p:cNvPr id="6" name="TextBox 6"/>
            <p:cNvSpPr txBox="1"/>
            <p:nvPr/>
          </p:nvSpPr>
          <p:spPr>
            <a:xfrm>
              <a:off x="0" y="-9525"/>
              <a:ext cx="2679700" cy="182173"/>
            </a:xfrm>
            <a:prstGeom prst="rect">
              <a:avLst/>
            </a:prstGeom>
          </p:spPr>
          <p:txBody>
            <a:bodyPr lIns="0" tIns="0" rIns="0" bIns="0" rtlCol="0" anchor="t">
              <a:spAutoFit/>
            </a:bodyPr>
            <a:lstStyle/>
            <a:p>
              <a:pPr>
                <a:lnSpc>
                  <a:spcPts val="1260"/>
                </a:lnSpc>
              </a:pPr>
              <a:r>
                <a:rPr lang="en-US" sz="900" spc="126">
                  <a:solidFill>
                    <a:srgbClr val="303030"/>
                  </a:solidFill>
                  <a:latin typeface="Nunito"/>
                </a:rPr>
                <a:t>SEPT. 2024</a:t>
              </a:r>
            </a:p>
          </p:txBody>
        </p:sp>
        <p:sp>
          <p:nvSpPr>
            <p:cNvPr id="7" name="TextBox 7"/>
            <p:cNvSpPr txBox="1"/>
            <p:nvPr/>
          </p:nvSpPr>
          <p:spPr>
            <a:xfrm>
              <a:off x="5799287" y="-9525"/>
              <a:ext cx="2679700" cy="182173"/>
            </a:xfrm>
            <a:prstGeom prst="rect">
              <a:avLst/>
            </a:prstGeom>
          </p:spPr>
          <p:txBody>
            <a:bodyPr lIns="0" tIns="0" rIns="0" bIns="0" rtlCol="0" anchor="t">
              <a:spAutoFit/>
            </a:bodyPr>
            <a:lstStyle/>
            <a:p>
              <a:pPr algn="r">
                <a:lnSpc>
                  <a:spcPts val="1260"/>
                </a:lnSpc>
              </a:pPr>
              <a:r>
                <a:rPr lang="en-US" sz="900" spc="126">
                  <a:solidFill>
                    <a:srgbClr val="303030"/>
                  </a:solidFill>
                  <a:latin typeface="Nunito"/>
                </a:rPr>
                <a:t>VOL. 1</a:t>
              </a:r>
            </a:p>
          </p:txBody>
        </p:sp>
      </p:grpSp>
      <p:sp>
        <p:nvSpPr>
          <p:cNvPr id="8" name="TextBox 8"/>
          <p:cNvSpPr txBox="1"/>
          <p:nvPr/>
        </p:nvSpPr>
        <p:spPr>
          <a:xfrm>
            <a:off x="4092498" y="1249152"/>
            <a:ext cx="2688335" cy="575912"/>
          </a:xfrm>
          <a:prstGeom prst="rect">
            <a:avLst/>
          </a:prstGeom>
        </p:spPr>
        <p:txBody>
          <a:bodyPr lIns="0" tIns="0" rIns="0" bIns="0" rtlCol="0" anchor="t">
            <a:spAutoFit/>
          </a:bodyPr>
          <a:lstStyle/>
          <a:p>
            <a:pPr>
              <a:lnSpc>
                <a:spcPts val="2380"/>
              </a:lnSpc>
            </a:pPr>
            <a:r>
              <a:rPr lang="en-US" sz="1700" spc="34">
                <a:solidFill>
                  <a:srgbClr val="303030"/>
                </a:solidFill>
                <a:latin typeface="League Spartan Bold"/>
              </a:rPr>
              <a:t>PLACE THE ARTICLE TITLE HERE</a:t>
            </a:r>
          </a:p>
        </p:txBody>
      </p:sp>
      <p:sp>
        <p:nvSpPr>
          <p:cNvPr id="9" name="TextBox 9"/>
          <p:cNvSpPr txBox="1"/>
          <p:nvPr/>
        </p:nvSpPr>
        <p:spPr>
          <a:xfrm>
            <a:off x="4092498" y="2067848"/>
            <a:ext cx="2873250" cy="133350"/>
          </a:xfrm>
          <a:prstGeom prst="rect">
            <a:avLst/>
          </a:prstGeom>
        </p:spPr>
        <p:txBody>
          <a:bodyPr lIns="0" tIns="0" rIns="0" bIns="0" rtlCol="0" anchor="t">
            <a:spAutoFit/>
          </a:bodyPr>
          <a:lstStyle/>
          <a:p>
            <a:pPr>
              <a:lnSpc>
                <a:spcPts val="1199"/>
              </a:lnSpc>
            </a:pPr>
            <a:r>
              <a:rPr lang="en-US" sz="999" spc="99">
                <a:solidFill>
                  <a:srgbClr val="303030"/>
                </a:solidFill>
                <a:latin typeface="Nunito"/>
              </a:rPr>
              <a:t>- BY AUTHOR</a:t>
            </a:r>
          </a:p>
        </p:txBody>
      </p:sp>
      <p:sp>
        <p:nvSpPr>
          <p:cNvPr id="10" name="TextBox 10"/>
          <p:cNvSpPr txBox="1"/>
          <p:nvPr/>
        </p:nvSpPr>
        <p:spPr>
          <a:xfrm>
            <a:off x="4092498" y="2477423"/>
            <a:ext cx="2873250" cy="2702765"/>
          </a:xfrm>
          <a:prstGeom prst="rect">
            <a:avLst/>
          </a:prstGeom>
        </p:spPr>
        <p:txBody>
          <a:bodyPr lIns="0" tIns="0" rIns="0" bIns="0" rtlCol="0" anchor="t">
            <a:spAutoFit/>
          </a:bodyPr>
          <a:lstStyle/>
          <a:p>
            <a:pPr>
              <a:lnSpc>
                <a:spcPts val="1679"/>
              </a:lnSpc>
            </a:pPr>
            <a:r>
              <a:rPr lang="en-US" sz="1199" spc="23">
                <a:solidFill>
                  <a:srgbClr val="303030"/>
                </a:solidFill>
                <a:latin typeface="Nunito Light"/>
              </a:rPr>
              <a:t>Aside from news articles, they can also feature their own literary efforts. Suggest that they write poems, songs, short stories, and one-act plays. Tell them they can write funny essays and silly jokes, too!</a:t>
            </a:r>
          </a:p>
          <a:p>
            <a:pPr>
              <a:lnSpc>
                <a:spcPts val="1679"/>
              </a:lnSpc>
            </a:pPr>
            <a:endParaRPr lang="en-US" sz="1199" spc="23">
              <a:solidFill>
                <a:srgbClr val="303030"/>
              </a:solidFill>
              <a:latin typeface="Nunito Light"/>
            </a:endParaRPr>
          </a:p>
          <a:p>
            <a:pPr>
              <a:lnSpc>
                <a:spcPts val="1679"/>
              </a:lnSpc>
            </a:pPr>
            <a:r>
              <a:rPr lang="en-US" sz="1199" spc="23">
                <a:solidFill>
                  <a:srgbClr val="303030"/>
                </a:solidFill>
                <a:latin typeface="Nunito Light"/>
              </a:rPr>
              <a:t>Design is another area where your students can learn. Give them the freedom to design without making things too complicated. It teaches teamwork and gives them a better appreciation of what each member brings to the table.</a:t>
            </a:r>
          </a:p>
        </p:txBody>
      </p:sp>
      <p:pic>
        <p:nvPicPr>
          <p:cNvPr id="11" name="Picture 11"/>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4568532" y="6240825"/>
            <a:ext cx="2271468" cy="2056711"/>
          </a:xfrm>
          <a:prstGeom prst="rect">
            <a:avLst/>
          </a:prstGeom>
        </p:spPr>
      </p:pic>
      <p:pic>
        <p:nvPicPr>
          <p:cNvPr id="12" name="Picture 12"/>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4151665" y="8629617"/>
            <a:ext cx="1263828" cy="1022552"/>
          </a:xfrm>
          <a:prstGeom prst="rect">
            <a:avLst/>
          </a:prstGeom>
        </p:spPr>
      </p:pic>
      <p:sp>
        <p:nvSpPr>
          <p:cNvPr id="15" name="TextBox 15"/>
          <p:cNvSpPr txBox="1"/>
          <p:nvPr/>
        </p:nvSpPr>
        <p:spPr>
          <a:xfrm>
            <a:off x="691803" y="6547619"/>
            <a:ext cx="2706278" cy="155548"/>
          </a:xfrm>
          <a:prstGeom prst="rect">
            <a:avLst/>
          </a:prstGeom>
        </p:spPr>
        <p:txBody>
          <a:bodyPr lIns="0" tIns="0" rIns="0" bIns="0" rtlCol="0" anchor="t">
            <a:spAutoFit/>
          </a:bodyPr>
          <a:lstStyle/>
          <a:p>
            <a:pPr>
              <a:lnSpc>
                <a:spcPts val="1399"/>
              </a:lnSpc>
            </a:pPr>
            <a:r>
              <a:rPr lang="en-US" sz="999" spc="19">
                <a:solidFill>
                  <a:srgbClr val="303030"/>
                </a:solidFill>
                <a:latin typeface="Nunito Light Italics"/>
              </a:rPr>
              <a:t>Image caption here</a:t>
            </a:r>
          </a:p>
        </p:txBody>
      </p:sp>
      <p:sp>
        <p:nvSpPr>
          <p:cNvPr id="16" name="AutoShape 16"/>
          <p:cNvSpPr/>
          <p:nvPr/>
        </p:nvSpPr>
        <p:spPr>
          <a:xfrm rot="-5400000">
            <a:off x="-849397" y="5480288"/>
            <a:ext cx="9271050" cy="0"/>
          </a:xfrm>
          <a:prstGeom prst="line">
            <a:avLst/>
          </a:prstGeom>
          <a:ln w="9525" cap="flat">
            <a:solidFill>
              <a:srgbClr val="000000"/>
            </a:solidFill>
            <a:prstDash val="solid"/>
            <a:headEnd type="none" w="sm" len="sm"/>
            <a:tailEnd type="none" w="sm" len="sm"/>
          </a:ln>
        </p:spPr>
      </p:sp>
      <p:sp>
        <p:nvSpPr>
          <p:cNvPr id="17" name="TextBox 17"/>
          <p:cNvSpPr txBox="1"/>
          <p:nvPr/>
        </p:nvSpPr>
        <p:spPr>
          <a:xfrm>
            <a:off x="691803" y="7506315"/>
            <a:ext cx="2706278" cy="231126"/>
          </a:xfrm>
          <a:prstGeom prst="rect">
            <a:avLst/>
          </a:prstGeom>
        </p:spPr>
        <p:txBody>
          <a:bodyPr lIns="0" tIns="0" rIns="0" bIns="0" rtlCol="0" anchor="t">
            <a:spAutoFit/>
          </a:bodyPr>
          <a:lstStyle/>
          <a:p>
            <a:pPr>
              <a:lnSpc>
                <a:spcPts val="1870"/>
              </a:lnSpc>
            </a:pPr>
            <a:r>
              <a:rPr lang="en-US" sz="1700" spc="34">
                <a:solidFill>
                  <a:srgbClr val="303030"/>
                </a:solidFill>
                <a:latin typeface="League Spartan Bold"/>
              </a:rPr>
              <a:t>UPCOMING DATES</a:t>
            </a:r>
          </a:p>
        </p:txBody>
      </p:sp>
      <p:sp>
        <p:nvSpPr>
          <p:cNvPr id="18" name="TextBox 18"/>
          <p:cNvSpPr txBox="1"/>
          <p:nvPr/>
        </p:nvSpPr>
        <p:spPr>
          <a:xfrm>
            <a:off x="606508" y="7946992"/>
            <a:ext cx="2628145" cy="682625"/>
          </a:xfrm>
          <a:prstGeom prst="rect">
            <a:avLst/>
          </a:prstGeom>
        </p:spPr>
        <p:txBody>
          <a:bodyPr lIns="0" tIns="0" rIns="0" bIns="0" rtlCol="0" anchor="t">
            <a:spAutoFit/>
          </a:bodyPr>
          <a:lstStyle/>
          <a:p>
            <a:pPr marL="215899" lvl="1" indent="-107950">
              <a:lnSpc>
                <a:spcPts val="1899"/>
              </a:lnSpc>
              <a:buFont typeface="Arial"/>
              <a:buChar char="•"/>
            </a:pPr>
            <a:r>
              <a:rPr lang="en-US" sz="999" spc="99">
                <a:solidFill>
                  <a:srgbClr val="303030"/>
                </a:solidFill>
                <a:latin typeface="Nunito"/>
              </a:rPr>
              <a:t>EVENT - DATE</a:t>
            </a:r>
          </a:p>
          <a:p>
            <a:pPr marL="215899" lvl="1" indent="-107950">
              <a:lnSpc>
                <a:spcPts val="1899"/>
              </a:lnSpc>
              <a:buFont typeface="Arial"/>
              <a:buChar char="•"/>
            </a:pPr>
            <a:r>
              <a:rPr lang="en-US" sz="999" spc="99">
                <a:solidFill>
                  <a:srgbClr val="303030"/>
                </a:solidFill>
                <a:latin typeface="Nunito"/>
              </a:rPr>
              <a:t>EVENT - DATE</a:t>
            </a:r>
          </a:p>
          <a:p>
            <a:pPr marL="215899" lvl="1" indent="-107950">
              <a:lnSpc>
                <a:spcPts val="1899"/>
              </a:lnSpc>
              <a:buFont typeface="Arial"/>
              <a:buChar char="•"/>
            </a:pPr>
            <a:r>
              <a:rPr lang="en-US" sz="999" spc="99">
                <a:solidFill>
                  <a:srgbClr val="303030"/>
                </a:solidFill>
                <a:latin typeface="Nunito"/>
              </a:rPr>
              <a:t>EVENT - DATE</a:t>
            </a:r>
          </a:p>
        </p:txBody>
      </p:sp>
      <p:sp>
        <p:nvSpPr>
          <p:cNvPr id="19" name="AutoShape 19"/>
          <p:cNvSpPr/>
          <p:nvPr/>
        </p:nvSpPr>
        <p:spPr>
          <a:xfrm>
            <a:off x="606508" y="7041867"/>
            <a:ext cx="3185748" cy="0"/>
          </a:xfrm>
          <a:prstGeom prst="line">
            <a:avLst/>
          </a:prstGeom>
          <a:ln w="9525" cap="flat">
            <a:solidFill>
              <a:srgbClr val="000000"/>
            </a:solidFill>
            <a:prstDash val="solid"/>
            <a:headEnd type="none" w="sm" len="sm"/>
            <a:tailEnd type="none" w="sm" len="sm"/>
          </a:ln>
        </p:spPr>
      </p:sp>
      <p:grpSp>
        <p:nvGrpSpPr>
          <p:cNvPr id="20" name="Group 20"/>
          <p:cNvGrpSpPr/>
          <p:nvPr/>
        </p:nvGrpSpPr>
        <p:grpSpPr>
          <a:xfrm>
            <a:off x="681136" y="9067767"/>
            <a:ext cx="2727612" cy="778419"/>
            <a:chOff x="0" y="0"/>
            <a:chExt cx="3636816" cy="1037892"/>
          </a:xfrm>
        </p:grpSpPr>
        <p:grpSp>
          <p:nvGrpSpPr>
            <p:cNvPr id="21" name="Group 21"/>
            <p:cNvGrpSpPr/>
            <p:nvPr/>
          </p:nvGrpSpPr>
          <p:grpSpPr>
            <a:xfrm>
              <a:off x="0" y="0"/>
              <a:ext cx="3636816" cy="1037892"/>
              <a:chOff x="0" y="0"/>
              <a:chExt cx="1312848" cy="374667"/>
            </a:xfrm>
          </p:grpSpPr>
          <p:sp>
            <p:nvSpPr>
              <p:cNvPr id="22" name="Freeform 22"/>
              <p:cNvSpPr/>
              <p:nvPr/>
            </p:nvSpPr>
            <p:spPr>
              <a:xfrm>
                <a:off x="0" y="0"/>
                <a:ext cx="1312848" cy="374667"/>
              </a:xfrm>
              <a:custGeom>
                <a:avLst/>
                <a:gdLst/>
                <a:ahLst/>
                <a:cxnLst/>
                <a:rect l="l" t="t" r="r" b="b"/>
                <a:pathLst>
                  <a:path w="1312848" h="374667">
                    <a:moveTo>
                      <a:pt x="0" y="0"/>
                    </a:moveTo>
                    <a:lnTo>
                      <a:pt x="1312848" y="0"/>
                    </a:lnTo>
                    <a:lnTo>
                      <a:pt x="1312848" y="374667"/>
                    </a:lnTo>
                    <a:lnTo>
                      <a:pt x="0" y="374667"/>
                    </a:lnTo>
                    <a:close/>
                  </a:path>
                </a:pathLst>
              </a:custGeom>
              <a:solidFill>
                <a:srgbClr val="F6F6F5"/>
              </a:solidFill>
            </p:spPr>
          </p:sp>
          <p:sp>
            <p:nvSpPr>
              <p:cNvPr id="23" name="TextBox 23"/>
              <p:cNvSpPr txBox="1"/>
              <p:nvPr/>
            </p:nvSpPr>
            <p:spPr>
              <a:xfrm>
                <a:off x="0" y="-28575"/>
                <a:ext cx="812800" cy="841375"/>
              </a:xfrm>
              <a:prstGeom prst="rect">
                <a:avLst/>
              </a:prstGeom>
            </p:spPr>
            <p:txBody>
              <a:bodyPr lIns="28429" tIns="28429" rIns="28429" bIns="28429" rtlCol="0" anchor="ctr"/>
              <a:lstStyle/>
              <a:p>
                <a:pPr algn="ctr">
                  <a:lnSpc>
                    <a:spcPts val="1198"/>
                  </a:lnSpc>
                </a:pPr>
                <a:endParaRPr/>
              </a:p>
            </p:txBody>
          </p:sp>
        </p:grpSp>
        <p:sp>
          <p:nvSpPr>
            <p:cNvPr id="24" name="TextBox 24"/>
            <p:cNvSpPr txBox="1"/>
            <p:nvPr/>
          </p:nvSpPr>
          <p:spPr>
            <a:xfrm>
              <a:off x="66312" y="235780"/>
              <a:ext cx="3504193" cy="509182"/>
            </a:xfrm>
            <a:prstGeom prst="rect">
              <a:avLst/>
            </a:prstGeom>
          </p:spPr>
          <p:txBody>
            <a:bodyPr lIns="0" tIns="0" rIns="0" bIns="0" rtlCol="0" anchor="t">
              <a:spAutoFit/>
            </a:bodyPr>
            <a:lstStyle/>
            <a:p>
              <a:pPr algn="ctr">
                <a:lnSpc>
                  <a:spcPts val="1709"/>
                </a:lnSpc>
              </a:pPr>
              <a:r>
                <a:rPr lang="en-US" sz="900" u="sng" spc="89">
                  <a:solidFill>
                    <a:srgbClr val="303030"/>
                  </a:solidFill>
                  <a:latin typeface="Nunito"/>
                </a:rPr>
                <a:t>ADD LINK TO DOWNLOADABLE CONTENT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5"/>
        </a:solidFill>
        <a:effectLst/>
      </p:bgPr>
    </p:bg>
    <p:spTree>
      <p:nvGrpSpPr>
        <p:cNvPr id="1" name=""/>
        <p:cNvGrpSpPr/>
        <p:nvPr/>
      </p:nvGrpSpPr>
      <p:grpSpPr>
        <a:xfrm>
          <a:off x="0" y="0"/>
          <a:ext cx="0" cy="0"/>
          <a:chOff x="0" y="0"/>
          <a:chExt cx="0" cy="0"/>
        </a:xfrm>
      </p:grpSpPr>
      <p:sp>
        <p:nvSpPr>
          <p:cNvPr id="4" name="AutoShape 4"/>
          <p:cNvSpPr/>
          <p:nvPr/>
        </p:nvSpPr>
        <p:spPr>
          <a:xfrm>
            <a:off x="3790890" y="6344457"/>
            <a:ext cx="3174858" cy="0"/>
          </a:xfrm>
          <a:prstGeom prst="line">
            <a:avLst/>
          </a:prstGeom>
          <a:ln w="9525" cap="flat">
            <a:solidFill>
              <a:srgbClr val="000000"/>
            </a:solidFill>
            <a:prstDash val="solid"/>
            <a:headEnd type="none" w="sm" len="sm"/>
            <a:tailEnd type="none" w="sm" len="sm"/>
          </a:ln>
        </p:spPr>
      </p:sp>
      <p:sp>
        <p:nvSpPr>
          <p:cNvPr id="5" name="AutoShape 5"/>
          <p:cNvSpPr/>
          <p:nvPr/>
        </p:nvSpPr>
        <p:spPr>
          <a:xfrm>
            <a:off x="606508" y="844763"/>
            <a:ext cx="6359240" cy="0"/>
          </a:xfrm>
          <a:prstGeom prst="line">
            <a:avLst/>
          </a:prstGeom>
          <a:ln w="9525" cap="flat">
            <a:solidFill>
              <a:srgbClr val="000000"/>
            </a:solidFill>
            <a:prstDash val="solid"/>
            <a:headEnd type="none" w="sm" len="sm"/>
            <a:tailEnd type="none" w="sm" len="sm"/>
          </a:ln>
        </p:spPr>
      </p:sp>
      <p:sp>
        <p:nvSpPr>
          <p:cNvPr id="6" name="AutoShape 6"/>
          <p:cNvSpPr/>
          <p:nvPr/>
        </p:nvSpPr>
        <p:spPr>
          <a:xfrm>
            <a:off x="606508" y="10115813"/>
            <a:ext cx="6359240" cy="0"/>
          </a:xfrm>
          <a:prstGeom prst="line">
            <a:avLst/>
          </a:prstGeom>
          <a:ln w="9525" cap="flat">
            <a:solidFill>
              <a:srgbClr val="000000"/>
            </a:solidFill>
            <a:prstDash val="solid"/>
            <a:headEnd type="none" w="sm" len="sm"/>
            <a:tailEnd type="none" w="sm" len="sm"/>
          </a:ln>
        </p:spPr>
      </p:sp>
      <p:grpSp>
        <p:nvGrpSpPr>
          <p:cNvPr id="9" name="Group 9"/>
          <p:cNvGrpSpPr/>
          <p:nvPr/>
        </p:nvGrpSpPr>
        <p:grpSpPr>
          <a:xfrm>
            <a:off x="606508" y="561899"/>
            <a:ext cx="6359240" cy="129486"/>
            <a:chOff x="0" y="0"/>
            <a:chExt cx="8478987" cy="172648"/>
          </a:xfrm>
        </p:grpSpPr>
        <p:sp>
          <p:nvSpPr>
            <p:cNvPr id="10" name="TextBox 10"/>
            <p:cNvSpPr txBox="1"/>
            <p:nvPr/>
          </p:nvSpPr>
          <p:spPr>
            <a:xfrm>
              <a:off x="0" y="-9525"/>
              <a:ext cx="2679700" cy="182173"/>
            </a:xfrm>
            <a:prstGeom prst="rect">
              <a:avLst/>
            </a:prstGeom>
          </p:spPr>
          <p:txBody>
            <a:bodyPr lIns="0" tIns="0" rIns="0" bIns="0" rtlCol="0" anchor="t">
              <a:spAutoFit/>
            </a:bodyPr>
            <a:lstStyle/>
            <a:p>
              <a:pPr>
                <a:lnSpc>
                  <a:spcPts val="1260"/>
                </a:lnSpc>
              </a:pPr>
              <a:r>
                <a:rPr lang="en-US" sz="900" spc="126">
                  <a:solidFill>
                    <a:srgbClr val="303030"/>
                  </a:solidFill>
                  <a:latin typeface="Nunito"/>
                </a:rPr>
                <a:t>SEPT. 2024</a:t>
              </a:r>
            </a:p>
          </p:txBody>
        </p:sp>
        <p:sp>
          <p:nvSpPr>
            <p:cNvPr id="11" name="TextBox 11"/>
            <p:cNvSpPr txBox="1"/>
            <p:nvPr/>
          </p:nvSpPr>
          <p:spPr>
            <a:xfrm>
              <a:off x="5799287" y="-9525"/>
              <a:ext cx="2679700" cy="182173"/>
            </a:xfrm>
            <a:prstGeom prst="rect">
              <a:avLst/>
            </a:prstGeom>
          </p:spPr>
          <p:txBody>
            <a:bodyPr lIns="0" tIns="0" rIns="0" bIns="0" rtlCol="0" anchor="t">
              <a:spAutoFit/>
            </a:bodyPr>
            <a:lstStyle/>
            <a:p>
              <a:pPr algn="r">
                <a:lnSpc>
                  <a:spcPts val="1260"/>
                </a:lnSpc>
              </a:pPr>
              <a:r>
                <a:rPr lang="en-US" sz="900" spc="126">
                  <a:solidFill>
                    <a:srgbClr val="303030"/>
                  </a:solidFill>
                  <a:latin typeface="Nunito"/>
                </a:rPr>
                <a:t>VOL. 1</a:t>
              </a:r>
            </a:p>
          </p:txBody>
        </p:sp>
      </p:grpSp>
      <p:sp>
        <p:nvSpPr>
          <p:cNvPr id="12" name="TextBox 12"/>
          <p:cNvSpPr txBox="1"/>
          <p:nvPr/>
        </p:nvSpPr>
        <p:spPr>
          <a:xfrm>
            <a:off x="606508" y="1216236"/>
            <a:ext cx="2702808" cy="575912"/>
          </a:xfrm>
          <a:prstGeom prst="rect">
            <a:avLst/>
          </a:prstGeom>
        </p:spPr>
        <p:txBody>
          <a:bodyPr lIns="0" tIns="0" rIns="0" bIns="0" rtlCol="0" anchor="t">
            <a:spAutoFit/>
          </a:bodyPr>
          <a:lstStyle/>
          <a:p>
            <a:pPr>
              <a:lnSpc>
                <a:spcPts val="2380"/>
              </a:lnSpc>
            </a:pPr>
            <a:r>
              <a:rPr lang="en-US" sz="1700" spc="34">
                <a:solidFill>
                  <a:srgbClr val="303030"/>
                </a:solidFill>
                <a:latin typeface="League Spartan Bold"/>
              </a:rPr>
              <a:t>THE ARTICLE TITLE GOES HERE</a:t>
            </a:r>
          </a:p>
        </p:txBody>
      </p:sp>
      <p:sp>
        <p:nvSpPr>
          <p:cNvPr id="13" name="TextBox 13"/>
          <p:cNvSpPr txBox="1"/>
          <p:nvPr/>
        </p:nvSpPr>
        <p:spPr>
          <a:xfrm>
            <a:off x="606508" y="2034931"/>
            <a:ext cx="2702808" cy="133350"/>
          </a:xfrm>
          <a:prstGeom prst="rect">
            <a:avLst/>
          </a:prstGeom>
        </p:spPr>
        <p:txBody>
          <a:bodyPr lIns="0" tIns="0" rIns="0" bIns="0" rtlCol="0" anchor="t">
            <a:spAutoFit/>
          </a:bodyPr>
          <a:lstStyle/>
          <a:p>
            <a:pPr>
              <a:lnSpc>
                <a:spcPts val="1199"/>
              </a:lnSpc>
            </a:pPr>
            <a:r>
              <a:rPr lang="en-US" sz="999" spc="99">
                <a:solidFill>
                  <a:srgbClr val="303030"/>
                </a:solidFill>
                <a:latin typeface="Nunito"/>
              </a:rPr>
              <a:t>- BY AUTHOR</a:t>
            </a:r>
          </a:p>
        </p:txBody>
      </p:sp>
      <p:sp>
        <p:nvSpPr>
          <p:cNvPr id="14" name="TextBox 14"/>
          <p:cNvSpPr txBox="1"/>
          <p:nvPr/>
        </p:nvSpPr>
        <p:spPr>
          <a:xfrm>
            <a:off x="606508" y="2492342"/>
            <a:ext cx="2851008" cy="2283732"/>
          </a:xfrm>
          <a:prstGeom prst="rect">
            <a:avLst/>
          </a:prstGeom>
        </p:spPr>
        <p:txBody>
          <a:bodyPr lIns="0" tIns="0" rIns="0" bIns="0" rtlCol="0" anchor="t">
            <a:spAutoFit/>
          </a:bodyPr>
          <a:lstStyle/>
          <a:p>
            <a:pPr>
              <a:lnSpc>
                <a:spcPts val="1679"/>
              </a:lnSpc>
            </a:pPr>
            <a:r>
              <a:rPr lang="en-US" sz="1199" spc="23" dirty="0">
                <a:solidFill>
                  <a:srgbClr val="303030"/>
                </a:solidFill>
                <a:latin typeface="Nunito Light"/>
              </a:rPr>
              <a:t>Make your newsletter more creative by encouraging your students to submit their illustrations and photos. Graphics don’t just break monotony; it gives your students a venue for their artistic efforts. </a:t>
            </a:r>
          </a:p>
          <a:p>
            <a:pPr>
              <a:lnSpc>
                <a:spcPts val="1679"/>
              </a:lnSpc>
            </a:pPr>
            <a:endParaRPr lang="en-US" sz="1199" spc="23" dirty="0">
              <a:solidFill>
                <a:srgbClr val="303030"/>
              </a:solidFill>
              <a:latin typeface="Nunito Light"/>
            </a:endParaRPr>
          </a:p>
          <a:p>
            <a:pPr>
              <a:lnSpc>
                <a:spcPts val="1679"/>
              </a:lnSpc>
            </a:pPr>
            <a:r>
              <a:rPr lang="en-US" sz="1199" spc="23" dirty="0">
                <a:solidFill>
                  <a:srgbClr val="303030"/>
                </a:solidFill>
                <a:latin typeface="Nunito Light"/>
              </a:rPr>
              <a:t>Encourage them to draw, paint, take photos, or make collages. After they submit their work, ask them to write interesting captions for their submissions, too.</a:t>
            </a:r>
          </a:p>
        </p:txBody>
      </p:sp>
      <p:sp>
        <p:nvSpPr>
          <p:cNvPr id="15" name="TextBox 15"/>
          <p:cNvSpPr txBox="1"/>
          <p:nvPr/>
        </p:nvSpPr>
        <p:spPr>
          <a:xfrm>
            <a:off x="4115665" y="5834384"/>
            <a:ext cx="2850083" cy="155548"/>
          </a:xfrm>
          <a:prstGeom prst="rect">
            <a:avLst/>
          </a:prstGeom>
        </p:spPr>
        <p:txBody>
          <a:bodyPr lIns="0" tIns="0" rIns="0" bIns="0" rtlCol="0" anchor="t">
            <a:spAutoFit/>
          </a:bodyPr>
          <a:lstStyle/>
          <a:p>
            <a:pPr>
              <a:lnSpc>
                <a:spcPts val="1399"/>
              </a:lnSpc>
            </a:pPr>
            <a:r>
              <a:rPr lang="en-US" sz="999" spc="19">
                <a:solidFill>
                  <a:srgbClr val="303030"/>
                </a:solidFill>
                <a:latin typeface="Nunito Light Italics"/>
              </a:rPr>
              <a:t>Image caption here</a:t>
            </a:r>
          </a:p>
        </p:txBody>
      </p:sp>
      <p:sp>
        <p:nvSpPr>
          <p:cNvPr id="16" name="TextBox 16"/>
          <p:cNvSpPr txBox="1"/>
          <p:nvPr/>
        </p:nvSpPr>
        <p:spPr>
          <a:xfrm>
            <a:off x="4115665" y="6707985"/>
            <a:ext cx="2850083" cy="2912282"/>
          </a:xfrm>
          <a:prstGeom prst="rect">
            <a:avLst/>
          </a:prstGeom>
        </p:spPr>
        <p:txBody>
          <a:bodyPr lIns="0" tIns="0" rIns="0" bIns="0" rtlCol="0" anchor="t">
            <a:spAutoFit/>
          </a:bodyPr>
          <a:lstStyle/>
          <a:p>
            <a:pPr>
              <a:lnSpc>
                <a:spcPts val="1679"/>
              </a:lnSpc>
            </a:pPr>
            <a:r>
              <a:rPr lang="en-US" sz="1199" spc="23">
                <a:solidFill>
                  <a:srgbClr val="303030"/>
                </a:solidFill>
                <a:latin typeface="Nunito Light"/>
              </a:rPr>
              <a:t>Don’t stop at getting contributions from your students. You can get them involved in the actual production of the newsletter, too. Allow them to edit each other’s work. Make the students who excel in grammar go through the work of their peers. </a:t>
            </a:r>
          </a:p>
          <a:p>
            <a:pPr>
              <a:lnSpc>
                <a:spcPts val="1679"/>
              </a:lnSpc>
            </a:pPr>
            <a:endParaRPr lang="en-US" sz="1199" spc="23">
              <a:solidFill>
                <a:srgbClr val="303030"/>
              </a:solidFill>
              <a:latin typeface="Nunito Light"/>
            </a:endParaRPr>
          </a:p>
          <a:p>
            <a:pPr>
              <a:lnSpc>
                <a:spcPts val="1679"/>
              </a:lnSpc>
            </a:pPr>
            <a:r>
              <a:rPr lang="en-US" sz="1199" spc="23">
                <a:solidFill>
                  <a:srgbClr val="303030"/>
                </a:solidFill>
                <a:latin typeface="Nunito Light"/>
              </a:rPr>
              <a:t>Emphasize the importance of fact checking, then teach them how to do it themselves. Let them take turns on playing editorial board for each issue, so everyone can learn leadership and responsibility.</a:t>
            </a:r>
          </a:p>
        </p:txBody>
      </p:sp>
      <p:sp>
        <p:nvSpPr>
          <p:cNvPr id="17" name="AutoShape 17"/>
          <p:cNvSpPr/>
          <p:nvPr/>
        </p:nvSpPr>
        <p:spPr>
          <a:xfrm rot="-5400000">
            <a:off x="-849397" y="5480288"/>
            <a:ext cx="9271050" cy="0"/>
          </a:xfrm>
          <a:prstGeom prst="line">
            <a:avLst/>
          </a:prstGeom>
          <a:ln w="9525" cap="flat">
            <a:solidFill>
              <a:srgbClr val="000000"/>
            </a:solidFill>
            <a:prstDash val="solid"/>
            <a:headEnd type="none" w="sm" len="sm"/>
            <a:tailEnd type="none" w="sm" len="sm"/>
          </a:ln>
        </p:spPr>
      </p:sp>
      <p:sp>
        <p:nvSpPr>
          <p:cNvPr id="18" name="AutoShape 18"/>
          <p:cNvSpPr/>
          <p:nvPr/>
        </p:nvSpPr>
        <p:spPr>
          <a:xfrm>
            <a:off x="606508" y="5621534"/>
            <a:ext cx="3184383" cy="0"/>
          </a:xfrm>
          <a:prstGeom prst="line">
            <a:avLst/>
          </a:prstGeom>
          <a:ln w="9525" cap="flat">
            <a:solidFill>
              <a:srgbClr val="000000"/>
            </a:solidFill>
            <a:prstDash val="solid"/>
            <a:headEnd type="none" w="sm" len="sm"/>
            <a:tailEnd type="none" w="sm" len="sm"/>
          </a:ln>
        </p:spPr>
      </p:sp>
      <p:pic>
        <p:nvPicPr>
          <p:cNvPr id="3" name="Picture 2" descr="Row of toothbrushes">
            <a:extLst>
              <a:ext uri="{FF2B5EF4-FFF2-40B4-BE49-F238E27FC236}">
                <a16:creationId xmlns:a16="http://schemas.microsoft.com/office/drawing/2014/main" id="{913151BD-A422-B170-A7B7-C70B4336A8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5687" y="1814546"/>
            <a:ext cx="2850061" cy="3402414"/>
          </a:xfrm>
          <a:prstGeom prst="rect">
            <a:avLst/>
          </a:prstGeom>
        </p:spPr>
      </p:pic>
      <p:pic>
        <p:nvPicPr>
          <p:cNvPr id="20" name="Picture 19" descr="Sea urchin shell">
            <a:extLst>
              <a:ext uri="{FF2B5EF4-FFF2-40B4-BE49-F238E27FC236}">
                <a16:creationId xmlns:a16="http://schemas.microsoft.com/office/drawing/2014/main" id="{7445C598-B6BA-D186-B872-D13AA6010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972" y="6837672"/>
            <a:ext cx="3583880" cy="23890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5"/>
        </a:solidFill>
        <a:effectLst/>
      </p:bgPr>
    </p:bg>
    <p:spTree>
      <p:nvGrpSpPr>
        <p:cNvPr id="1" name=""/>
        <p:cNvGrpSpPr/>
        <p:nvPr/>
      </p:nvGrpSpPr>
      <p:grpSpPr>
        <a:xfrm>
          <a:off x="0" y="0"/>
          <a:ext cx="0" cy="0"/>
          <a:chOff x="0" y="0"/>
          <a:chExt cx="0" cy="0"/>
        </a:xfrm>
      </p:grpSpPr>
      <p:sp>
        <p:nvSpPr>
          <p:cNvPr id="2" name="AutoShape 2"/>
          <p:cNvSpPr/>
          <p:nvPr/>
        </p:nvSpPr>
        <p:spPr>
          <a:xfrm>
            <a:off x="606508" y="844763"/>
            <a:ext cx="6359240" cy="0"/>
          </a:xfrm>
          <a:prstGeom prst="line">
            <a:avLst/>
          </a:prstGeom>
          <a:ln w="9525" cap="flat">
            <a:solidFill>
              <a:srgbClr val="000000"/>
            </a:solidFill>
            <a:prstDash val="solid"/>
            <a:headEnd type="none" w="sm" len="sm"/>
            <a:tailEnd type="none" w="sm" len="sm"/>
          </a:ln>
        </p:spPr>
      </p:sp>
      <p:sp>
        <p:nvSpPr>
          <p:cNvPr id="3" name="AutoShape 3"/>
          <p:cNvSpPr/>
          <p:nvPr/>
        </p:nvSpPr>
        <p:spPr>
          <a:xfrm>
            <a:off x="606508" y="10115813"/>
            <a:ext cx="6359240" cy="0"/>
          </a:xfrm>
          <a:prstGeom prst="line">
            <a:avLst/>
          </a:prstGeom>
          <a:ln w="9525" cap="flat">
            <a:solidFill>
              <a:srgbClr val="000000"/>
            </a:solidFill>
            <a:prstDash val="solid"/>
            <a:headEnd type="none" w="sm" len="sm"/>
            <a:tailEnd type="none" w="sm" len="sm"/>
          </a:ln>
        </p:spPr>
      </p:sp>
      <p:grpSp>
        <p:nvGrpSpPr>
          <p:cNvPr id="4" name="Group 4"/>
          <p:cNvGrpSpPr/>
          <p:nvPr/>
        </p:nvGrpSpPr>
        <p:grpSpPr>
          <a:xfrm>
            <a:off x="612912" y="9138540"/>
            <a:ext cx="445657" cy="483085"/>
            <a:chOff x="0" y="0"/>
            <a:chExt cx="594209" cy="644113"/>
          </a:xfrm>
        </p:grpSpPr>
        <p:pic>
          <p:nvPicPr>
            <p:cNvPr id="5" name="Picture 5"/>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594209" cy="644113"/>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42000" y="226459"/>
              <a:ext cx="310208" cy="262308"/>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252444" y="106227"/>
              <a:ext cx="89320" cy="85078"/>
            </a:xfrm>
            <a:prstGeom prst="rect">
              <a:avLst/>
            </a:prstGeom>
          </p:spPr>
        </p:pic>
      </p:grpSp>
      <p:grpSp>
        <p:nvGrpSpPr>
          <p:cNvPr id="8" name="Group 8"/>
          <p:cNvGrpSpPr/>
          <p:nvPr/>
        </p:nvGrpSpPr>
        <p:grpSpPr>
          <a:xfrm>
            <a:off x="5610663" y="9265913"/>
            <a:ext cx="1348957" cy="258422"/>
            <a:chOff x="0" y="0"/>
            <a:chExt cx="1798609" cy="344563"/>
          </a:xfrm>
        </p:grpSpPr>
        <p:pic>
          <p:nvPicPr>
            <p:cNvPr id="9" name="Picture 9"/>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0" y="0"/>
              <a:ext cx="344563" cy="344563"/>
            </a:xfrm>
            <a:prstGeom prst="rect">
              <a:avLst/>
            </a:prstGeom>
          </p:spPr>
        </p:pic>
        <p:pic>
          <p:nvPicPr>
            <p:cNvPr id="10" name="Picture 10"/>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484263" y="0"/>
              <a:ext cx="345820" cy="344563"/>
            </a:xfrm>
            <a:prstGeom prst="rect">
              <a:avLst/>
            </a:prstGeom>
          </p:spPr>
        </p:pic>
        <p:pic>
          <p:nvPicPr>
            <p:cNvPr id="11" name="Picture 11"/>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969783" y="0"/>
              <a:ext cx="344563" cy="344563"/>
            </a:xfrm>
            <a:prstGeom prst="rect">
              <a:avLst/>
            </a:prstGeom>
          </p:spPr>
        </p:pic>
        <p:pic>
          <p:nvPicPr>
            <p:cNvPr id="12" name="Picture 12"/>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1454046" y="0"/>
              <a:ext cx="344563" cy="344563"/>
            </a:xfrm>
            <a:prstGeom prst="rect">
              <a:avLst/>
            </a:prstGeom>
          </p:spPr>
        </p:pic>
      </p:grpSp>
      <p:grpSp>
        <p:nvGrpSpPr>
          <p:cNvPr id="13" name="Group 13"/>
          <p:cNvGrpSpPr/>
          <p:nvPr/>
        </p:nvGrpSpPr>
        <p:grpSpPr>
          <a:xfrm>
            <a:off x="1166779" y="9168624"/>
            <a:ext cx="2736830" cy="453000"/>
            <a:chOff x="0" y="0"/>
            <a:chExt cx="3649107" cy="604000"/>
          </a:xfrm>
        </p:grpSpPr>
        <p:sp>
          <p:nvSpPr>
            <p:cNvPr id="14" name="TextBox 14"/>
            <p:cNvSpPr txBox="1"/>
            <p:nvPr/>
          </p:nvSpPr>
          <p:spPr>
            <a:xfrm>
              <a:off x="0" y="0"/>
              <a:ext cx="3649107" cy="325731"/>
            </a:xfrm>
            <a:prstGeom prst="rect">
              <a:avLst/>
            </a:prstGeom>
          </p:spPr>
          <p:txBody>
            <a:bodyPr lIns="0" tIns="0" rIns="0" bIns="0" rtlCol="0" anchor="t">
              <a:spAutoFit/>
            </a:bodyPr>
            <a:lstStyle/>
            <a:p>
              <a:pPr>
                <a:lnSpc>
                  <a:spcPts val="1920"/>
                </a:lnSpc>
              </a:pPr>
              <a:r>
                <a:rPr lang="en-US" sz="1600" spc="32" dirty="0">
                  <a:solidFill>
                    <a:srgbClr val="303030"/>
                  </a:solidFill>
                  <a:latin typeface="League Spartan"/>
                </a:rPr>
                <a:t>CLUB NAME HERE</a:t>
              </a:r>
            </a:p>
          </p:txBody>
        </p:sp>
        <p:sp>
          <p:nvSpPr>
            <p:cNvPr id="15" name="TextBox 15"/>
            <p:cNvSpPr txBox="1"/>
            <p:nvPr/>
          </p:nvSpPr>
          <p:spPr>
            <a:xfrm>
              <a:off x="0" y="423025"/>
              <a:ext cx="3649107" cy="180975"/>
            </a:xfrm>
            <a:prstGeom prst="rect">
              <a:avLst/>
            </a:prstGeom>
          </p:spPr>
          <p:txBody>
            <a:bodyPr lIns="0" tIns="0" rIns="0" bIns="0" rtlCol="0" anchor="t">
              <a:spAutoFit/>
            </a:bodyPr>
            <a:lstStyle/>
            <a:p>
              <a:pPr>
                <a:lnSpc>
                  <a:spcPts val="1199"/>
                </a:lnSpc>
              </a:pPr>
              <a:r>
                <a:rPr lang="en-US" sz="999" spc="99">
                  <a:solidFill>
                    <a:srgbClr val="303030"/>
                  </a:solidFill>
                  <a:latin typeface="Nunito"/>
                </a:rPr>
                <a:t>WWW.REALLYGREATSITE.COM</a:t>
              </a:r>
            </a:p>
          </p:txBody>
        </p:sp>
      </p:grpSp>
      <p:sp>
        <p:nvSpPr>
          <p:cNvPr id="16" name="AutoShape 16"/>
          <p:cNvSpPr/>
          <p:nvPr/>
        </p:nvSpPr>
        <p:spPr>
          <a:xfrm>
            <a:off x="600380" y="8545876"/>
            <a:ext cx="6359240" cy="0"/>
          </a:xfrm>
          <a:prstGeom prst="line">
            <a:avLst/>
          </a:prstGeom>
          <a:ln w="9525" cap="flat">
            <a:solidFill>
              <a:srgbClr val="000000"/>
            </a:solidFill>
            <a:prstDash val="solid"/>
            <a:headEnd type="none" w="sm" len="sm"/>
            <a:tailEnd type="none" w="sm" len="sm"/>
          </a:ln>
        </p:spPr>
      </p:sp>
      <p:sp>
        <p:nvSpPr>
          <p:cNvPr id="25" name="AutoShape 25"/>
          <p:cNvSpPr/>
          <p:nvPr/>
        </p:nvSpPr>
        <p:spPr>
          <a:xfrm>
            <a:off x="600380" y="4291462"/>
            <a:ext cx="6359240" cy="0"/>
          </a:xfrm>
          <a:prstGeom prst="line">
            <a:avLst/>
          </a:prstGeom>
          <a:ln w="9525" cap="flat">
            <a:solidFill>
              <a:srgbClr val="000000"/>
            </a:solidFill>
            <a:prstDash val="solid"/>
            <a:headEnd type="none" w="sm" len="sm"/>
            <a:tailEnd type="none" w="sm" len="sm"/>
          </a:ln>
        </p:spPr>
      </p:sp>
      <p:sp>
        <p:nvSpPr>
          <p:cNvPr id="26" name="AutoShape 26"/>
          <p:cNvSpPr/>
          <p:nvPr/>
        </p:nvSpPr>
        <p:spPr>
          <a:xfrm rot="-5392050">
            <a:off x="2067662" y="2562868"/>
            <a:ext cx="3432613" cy="0"/>
          </a:xfrm>
          <a:prstGeom prst="line">
            <a:avLst/>
          </a:prstGeom>
          <a:ln w="9525" cap="flat">
            <a:solidFill>
              <a:srgbClr val="000000"/>
            </a:solidFill>
            <a:prstDash val="solid"/>
            <a:headEnd type="none" w="sm" len="sm"/>
            <a:tailEnd type="none" w="sm" len="sm"/>
          </a:ln>
        </p:spPr>
      </p:sp>
      <p:sp>
        <p:nvSpPr>
          <p:cNvPr id="27" name="TextBox 27"/>
          <p:cNvSpPr txBox="1"/>
          <p:nvPr/>
        </p:nvSpPr>
        <p:spPr>
          <a:xfrm>
            <a:off x="606508" y="2492342"/>
            <a:ext cx="2851008" cy="1445664"/>
          </a:xfrm>
          <a:prstGeom prst="rect">
            <a:avLst/>
          </a:prstGeom>
        </p:spPr>
        <p:txBody>
          <a:bodyPr lIns="0" tIns="0" rIns="0" bIns="0" rtlCol="0" anchor="t">
            <a:spAutoFit/>
          </a:bodyPr>
          <a:lstStyle/>
          <a:p>
            <a:pPr>
              <a:lnSpc>
                <a:spcPts val="1679"/>
              </a:lnSpc>
            </a:pPr>
            <a:r>
              <a:rPr lang="en-US" sz="1199" spc="23">
                <a:solidFill>
                  <a:srgbClr val="303030"/>
                </a:solidFill>
                <a:latin typeface="Nunito Light"/>
              </a:rPr>
              <a:t>Involving students in the creation of newsletters can be a great teaching opportunity. Not only does it give them space to exercise their research and writing skills, it can also be an avenue to hone their leadership and management skills. </a:t>
            </a:r>
          </a:p>
        </p:txBody>
      </p:sp>
      <p:grpSp>
        <p:nvGrpSpPr>
          <p:cNvPr id="28" name="Group 28"/>
          <p:cNvGrpSpPr/>
          <p:nvPr/>
        </p:nvGrpSpPr>
        <p:grpSpPr>
          <a:xfrm>
            <a:off x="606508" y="561899"/>
            <a:ext cx="6359240" cy="129486"/>
            <a:chOff x="0" y="0"/>
            <a:chExt cx="8478987" cy="172648"/>
          </a:xfrm>
        </p:grpSpPr>
        <p:sp>
          <p:nvSpPr>
            <p:cNvPr id="29" name="TextBox 29"/>
            <p:cNvSpPr txBox="1"/>
            <p:nvPr/>
          </p:nvSpPr>
          <p:spPr>
            <a:xfrm>
              <a:off x="0" y="-9525"/>
              <a:ext cx="2679700" cy="182173"/>
            </a:xfrm>
            <a:prstGeom prst="rect">
              <a:avLst/>
            </a:prstGeom>
          </p:spPr>
          <p:txBody>
            <a:bodyPr lIns="0" tIns="0" rIns="0" bIns="0" rtlCol="0" anchor="t">
              <a:spAutoFit/>
            </a:bodyPr>
            <a:lstStyle/>
            <a:p>
              <a:pPr>
                <a:lnSpc>
                  <a:spcPts val="1260"/>
                </a:lnSpc>
              </a:pPr>
              <a:r>
                <a:rPr lang="en-US" sz="900" spc="126">
                  <a:solidFill>
                    <a:srgbClr val="303030"/>
                  </a:solidFill>
                  <a:latin typeface="Nunito"/>
                </a:rPr>
                <a:t>SEPT. 2024</a:t>
              </a:r>
            </a:p>
          </p:txBody>
        </p:sp>
        <p:sp>
          <p:nvSpPr>
            <p:cNvPr id="30" name="TextBox 30"/>
            <p:cNvSpPr txBox="1"/>
            <p:nvPr/>
          </p:nvSpPr>
          <p:spPr>
            <a:xfrm>
              <a:off x="5799287" y="-9525"/>
              <a:ext cx="2679700" cy="182173"/>
            </a:xfrm>
            <a:prstGeom prst="rect">
              <a:avLst/>
            </a:prstGeom>
          </p:spPr>
          <p:txBody>
            <a:bodyPr lIns="0" tIns="0" rIns="0" bIns="0" rtlCol="0" anchor="t">
              <a:spAutoFit/>
            </a:bodyPr>
            <a:lstStyle/>
            <a:p>
              <a:pPr algn="r">
                <a:lnSpc>
                  <a:spcPts val="1260"/>
                </a:lnSpc>
              </a:pPr>
              <a:r>
                <a:rPr lang="en-US" sz="900" spc="126">
                  <a:solidFill>
                    <a:srgbClr val="303030"/>
                  </a:solidFill>
                  <a:latin typeface="Nunito"/>
                </a:rPr>
                <a:t>VOL. 1</a:t>
              </a:r>
            </a:p>
          </p:txBody>
        </p:sp>
      </p:grpSp>
      <p:sp>
        <p:nvSpPr>
          <p:cNvPr id="31" name="TextBox 31"/>
          <p:cNvSpPr txBox="1"/>
          <p:nvPr/>
        </p:nvSpPr>
        <p:spPr>
          <a:xfrm>
            <a:off x="606508" y="1216236"/>
            <a:ext cx="2702808" cy="575912"/>
          </a:xfrm>
          <a:prstGeom prst="rect">
            <a:avLst/>
          </a:prstGeom>
        </p:spPr>
        <p:txBody>
          <a:bodyPr lIns="0" tIns="0" rIns="0" bIns="0" rtlCol="0" anchor="t">
            <a:spAutoFit/>
          </a:bodyPr>
          <a:lstStyle/>
          <a:p>
            <a:pPr>
              <a:lnSpc>
                <a:spcPts val="2380"/>
              </a:lnSpc>
            </a:pPr>
            <a:r>
              <a:rPr lang="en-US" sz="1700" spc="34">
                <a:solidFill>
                  <a:srgbClr val="303030"/>
                </a:solidFill>
                <a:latin typeface="League Spartan Bold"/>
              </a:rPr>
              <a:t>PLACE THE ARTICLE TITLE HERE</a:t>
            </a:r>
          </a:p>
        </p:txBody>
      </p:sp>
      <p:sp>
        <p:nvSpPr>
          <p:cNvPr id="32" name="TextBox 32"/>
          <p:cNvSpPr txBox="1"/>
          <p:nvPr/>
        </p:nvSpPr>
        <p:spPr>
          <a:xfrm>
            <a:off x="606508" y="2034931"/>
            <a:ext cx="2702808" cy="133350"/>
          </a:xfrm>
          <a:prstGeom prst="rect">
            <a:avLst/>
          </a:prstGeom>
        </p:spPr>
        <p:txBody>
          <a:bodyPr lIns="0" tIns="0" rIns="0" bIns="0" rtlCol="0" anchor="t">
            <a:spAutoFit/>
          </a:bodyPr>
          <a:lstStyle/>
          <a:p>
            <a:pPr>
              <a:lnSpc>
                <a:spcPts val="1199"/>
              </a:lnSpc>
            </a:pPr>
            <a:r>
              <a:rPr lang="en-US" sz="999" spc="99">
                <a:solidFill>
                  <a:srgbClr val="303030"/>
                </a:solidFill>
                <a:latin typeface="Nunito"/>
              </a:rPr>
              <a:t>- BY AUTHOR</a:t>
            </a:r>
          </a:p>
        </p:txBody>
      </p:sp>
      <p:sp>
        <p:nvSpPr>
          <p:cNvPr id="33" name="TextBox 33"/>
          <p:cNvSpPr txBox="1"/>
          <p:nvPr/>
        </p:nvSpPr>
        <p:spPr>
          <a:xfrm>
            <a:off x="4115665" y="1106727"/>
            <a:ext cx="2850083" cy="2912282"/>
          </a:xfrm>
          <a:prstGeom prst="rect">
            <a:avLst/>
          </a:prstGeom>
        </p:spPr>
        <p:txBody>
          <a:bodyPr lIns="0" tIns="0" rIns="0" bIns="0" rtlCol="0" anchor="t">
            <a:spAutoFit/>
          </a:bodyPr>
          <a:lstStyle/>
          <a:p>
            <a:pPr>
              <a:lnSpc>
                <a:spcPts val="1679"/>
              </a:lnSpc>
            </a:pPr>
            <a:r>
              <a:rPr lang="en-US" sz="1199" spc="23">
                <a:solidFill>
                  <a:srgbClr val="303030"/>
                </a:solidFill>
                <a:latin typeface="Nunito Light"/>
              </a:rPr>
              <a:t>Start by asking the students to brainstorm on what to write or what to include in the upcoming issue. Let their imagination run free as they throw out ideas. Write their ideas in a shared brainstorm document. Group common themes to make ideas clearer.</a:t>
            </a:r>
          </a:p>
          <a:p>
            <a:pPr>
              <a:lnSpc>
                <a:spcPts val="1679"/>
              </a:lnSpc>
            </a:pPr>
            <a:endParaRPr lang="en-US" sz="1199" spc="23">
              <a:solidFill>
                <a:srgbClr val="303030"/>
              </a:solidFill>
              <a:latin typeface="Nunito Light"/>
            </a:endParaRPr>
          </a:p>
          <a:p>
            <a:pPr>
              <a:lnSpc>
                <a:spcPts val="1679"/>
              </a:lnSpc>
            </a:pPr>
            <a:r>
              <a:rPr lang="en-US" sz="1199" spc="23">
                <a:solidFill>
                  <a:srgbClr val="303030"/>
                </a:solidFill>
                <a:latin typeface="Nunito Light"/>
              </a:rPr>
              <a:t>Narrow down the topics by asking the kids to vote. When you have your top ideas, it's time to ask them what they want to work on. Students can be writers, editors, photographers, or illustrators. </a:t>
            </a:r>
          </a:p>
        </p:txBody>
      </p:sp>
      <p:pic>
        <p:nvPicPr>
          <p:cNvPr id="35" name="Picture 34" descr="Pepperoni pizza on blue background">
            <a:extLst>
              <a:ext uri="{FF2B5EF4-FFF2-40B4-BE49-F238E27FC236}">
                <a16:creationId xmlns:a16="http://schemas.microsoft.com/office/drawing/2014/main" id="{CFD1F197-2EA5-D763-EDE9-BCBB77FA8A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488559" y="4856699"/>
            <a:ext cx="4472301" cy="30675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577</Words>
  <Application>Microsoft Macintosh PowerPoint</Application>
  <PresentationFormat>Custom</PresentationFormat>
  <Paragraphs>48</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Nunito Light Italics</vt:lpstr>
      <vt:lpstr>League Spartan</vt:lpstr>
      <vt:lpstr>Calibri</vt:lpstr>
      <vt:lpstr>Nunito</vt:lpstr>
      <vt:lpstr>Arial</vt:lpstr>
      <vt:lpstr>Nunito Light</vt:lpstr>
      <vt:lpstr>League Spartan 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Gray Monochrome Buildings Photo School Newsletter</dc:title>
  <cp:lastModifiedBy>Tiff Kemp</cp:lastModifiedBy>
  <cp:revision>8</cp:revision>
  <dcterms:created xsi:type="dcterms:W3CDTF">2006-08-16T00:00:00Z</dcterms:created>
  <dcterms:modified xsi:type="dcterms:W3CDTF">2022-09-28T07:07:04Z</dcterms:modified>
  <dc:identifier>DAFNfpDiYr4</dc:identifier>
</cp:coreProperties>
</file>