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7" r:id="rId2"/>
    <p:sldId id="258" r:id="rId3"/>
    <p:sldId id="268" r:id="rId4"/>
    <p:sldId id="267" r:id="rId5"/>
    <p:sldId id="266" r:id="rId6"/>
    <p:sldId id="265" r:id="rId7"/>
    <p:sldId id="269" r:id="rId8"/>
    <p:sldId id="270" r:id="rId9"/>
    <p:sldId id="271" r:id="rId10"/>
    <p:sldId id="272" r:id="rId11"/>
    <p:sldId id="274" r:id="rId12"/>
    <p:sldId id="273" r:id="rId13"/>
    <p:sldId id="275" r:id="rId14"/>
    <p:sldId id="276" r:id="rId15"/>
    <p:sldId id="277" r:id="rId16"/>
    <p:sldId id="278" r:id="rId17"/>
  </p:sldIdLst>
  <p:sldSz cx="18288000" cy="10287000"/>
  <p:notesSz cx="6858000" cy="9144000"/>
  <p:embeddedFontLst>
    <p:embeddedFont>
      <p:font typeface="Aptos Black" panose="020B0004020202020204" pitchFamily="34" charset="0"/>
      <p:bold r:id="rId19"/>
      <p:boldItalic r:id="rId20"/>
    </p:embeddedFont>
    <p:embeddedFont>
      <p:font typeface="Aptos SemiBold" panose="020B0004020202020204" pitchFamily="34" charset="0"/>
      <p:bold r:id="rId21"/>
      <p:boldItalic r:id="rId22"/>
    </p:embeddedFont>
    <p:embeddedFont>
      <p:font typeface="Archivo Black" panose="020B0604020202020204" charset="0"/>
      <p:regular r:id="rId23"/>
    </p:embeddedFont>
    <p:embeddedFont>
      <p:font typeface="Century Gothic" panose="020B0502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50936-D60F-4343-871C-146D167CB26E}" type="datetimeFigureOut">
              <a:rPr lang="en-AU" smtClean="0"/>
              <a:t>25/04/2024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0DF22-C313-44A7-B71D-A58EF6992707}" type="slidenum">
              <a:rPr lang="en-AU" smtClean="0"/>
              <a:t>‹#›</a:t>
            </a:fld>
            <a:endParaRPr lang="en-AU"/>
          </a:p>
        </p:txBody>
      </p:sp>
    </p:spTree>
    <p:extLst>
      <p:ext uri="{BB962C8B-B14F-4D97-AF65-F5344CB8AC3E}">
        <p14:creationId xmlns:p14="http://schemas.microsoft.com/office/powerpoint/2010/main" val="352889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moved on from the uncertainty of a COVID world to now look with fresh eyes as to the changing needs of club members and volunteer officials and opportunities to grow the officials base and support officials to have that fun and positive experience within Karting. How that </a:t>
            </a:r>
            <a:r>
              <a:rPr lang="en-US" dirty="0" err="1"/>
              <a:t>officialing</a:t>
            </a:r>
            <a:r>
              <a:rPr lang="en-US" dirty="0"/>
              <a:t> community may look in the future and everyone in the room can play an enormous part through their leadership.</a:t>
            </a:r>
          </a:p>
          <a:p>
            <a:r>
              <a:rPr lang="en-US" dirty="0"/>
              <a:t>Understanding needs - Cost of living, want recognition, add value, visibility, building the teams at all levels, variables. Want to learn</a:t>
            </a:r>
          </a:p>
          <a:p>
            <a:endParaRPr lang="en-AU" dirty="0"/>
          </a:p>
        </p:txBody>
      </p:sp>
      <p:sp>
        <p:nvSpPr>
          <p:cNvPr id="4" name="Slide Number Placeholder 3"/>
          <p:cNvSpPr>
            <a:spLocks noGrp="1"/>
          </p:cNvSpPr>
          <p:nvPr>
            <p:ph type="sldNum" sz="quarter" idx="5"/>
          </p:nvPr>
        </p:nvSpPr>
        <p:spPr/>
        <p:txBody>
          <a:bodyPr/>
          <a:lstStyle/>
          <a:p>
            <a:fld id="{E510DF22-C313-44A7-B71D-A58EF6992707}" type="slidenum">
              <a:rPr lang="en-AU" smtClean="0"/>
              <a:t>2</a:t>
            </a:fld>
            <a:endParaRPr lang="en-AU"/>
          </a:p>
        </p:txBody>
      </p:sp>
    </p:spTree>
    <p:extLst>
      <p:ext uri="{BB962C8B-B14F-4D97-AF65-F5344CB8AC3E}">
        <p14:creationId xmlns:p14="http://schemas.microsoft.com/office/powerpoint/2010/main" val="332228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opportunity here today is to think about how we can work together and support each other to navigate some of these challenges. </a:t>
            </a:r>
          </a:p>
          <a:p>
            <a:r>
              <a:rPr lang="en-US" dirty="0"/>
              <a:t>Differing backgrounds, states, event types, share our knowledge so we are better equipped to deal with these challenges. </a:t>
            </a:r>
          </a:p>
          <a:p>
            <a:r>
              <a:rPr lang="en-US" dirty="0"/>
              <a:t>And enjoy it.   Most of these challenges are not unique to karting.</a:t>
            </a:r>
          </a:p>
          <a:p>
            <a:endParaRPr lang="en-AU" dirty="0"/>
          </a:p>
        </p:txBody>
      </p:sp>
      <p:sp>
        <p:nvSpPr>
          <p:cNvPr id="4" name="Slide Number Placeholder 3"/>
          <p:cNvSpPr>
            <a:spLocks noGrp="1"/>
          </p:cNvSpPr>
          <p:nvPr>
            <p:ph type="sldNum" sz="quarter" idx="5"/>
          </p:nvPr>
        </p:nvSpPr>
        <p:spPr/>
        <p:txBody>
          <a:bodyPr/>
          <a:lstStyle/>
          <a:p>
            <a:fld id="{E510DF22-C313-44A7-B71D-A58EF6992707}" type="slidenum">
              <a:rPr lang="en-AU" smtClean="0"/>
              <a:t>3</a:t>
            </a:fld>
            <a:endParaRPr lang="en-AU"/>
          </a:p>
        </p:txBody>
      </p:sp>
    </p:spTree>
    <p:extLst>
      <p:ext uri="{BB962C8B-B14F-4D97-AF65-F5344CB8AC3E}">
        <p14:creationId xmlns:p14="http://schemas.microsoft.com/office/powerpoint/2010/main" val="409671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opportunity here today is to think about how we can work together and support each other to navigate some of these challenges. </a:t>
            </a:r>
          </a:p>
          <a:p>
            <a:r>
              <a:rPr lang="en-US" dirty="0"/>
              <a:t>Differing backgrounds, states, event types, share our knowledge so we are better equipped to deal with these challenges. </a:t>
            </a:r>
          </a:p>
          <a:p>
            <a:r>
              <a:rPr lang="en-US" dirty="0"/>
              <a:t>And enjoy it.   Most of these challenges are not unique to karting.</a:t>
            </a:r>
          </a:p>
          <a:p>
            <a:endParaRPr lang="en-AU" dirty="0"/>
          </a:p>
        </p:txBody>
      </p:sp>
      <p:sp>
        <p:nvSpPr>
          <p:cNvPr id="4" name="Slide Number Placeholder 3"/>
          <p:cNvSpPr>
            <a:spLocks noGrp="1"/>
          </p:cNvSpPr>
          <p:nvPr>
            <p:ph type="sldNum" sz="quarter" idx="5"/>
          </p:nvPr>
        </p:nvSpPr>
        <p:spPr/>
        <p:txBody>
          <a:bodyPr/>
          <a:lstStyle/>
          <a:p>
            <a:fld id="{E510DF22-C313-44A7-B71D-A58EF6992707}" type="slidenum">
              <a:rPr lang="en-AU" smtClean="0"/>
              <a:t>4</a:t>
            </a:fld>
            <a:endParaRPr lang="en-AU"/>
          </a:p>
        </p:txBody>
      </p:sp>
    </p:spTree>
    <p:extLst>
      <p:ext uri="{BB962C8B-B14F-4D97-AF65-F5344CB8AC3E}">
        <p14:creationId xmlns:p14="http://schemas.microsoft.com/office/powerpoint/2010/main" val="118666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 in a worksheet or similar – examples of situations that call for certain leadership styles</a:t>
            </a:r>
          </a:p>
          <a:p>
            <a:r>
              <a:rPr lang="en-US" dirty="0"/>
              <a:t>Part of worksheet – which styles do you default to? What makes you change styles.</a:t>
            </a:r>
          </a:p>
          <a:p>
            <a:endParaRPr lang="en-AU" dirty="0"/>
          </a:p>
        </p:txBody>
      </p:sp>
      <p:sp>
        <p:nvSpPr>
          <p:cNvPr id="4" name="Slide Number Placeholder 3"/>
          <p:cNvSpPr>
            <a:spLocks noGrp="1"/>
          </p:cNvSpPr>
          <p:nvPr>
            <p:ph type="sldNum" sz="quarter" idx="5"/>
          </p:nvPr>
        </p:nvSpPr>
        <p:spPr/>
        <p:txBody>
          <a:bodyPr/>
          <a:lstStyle/>
          <a:p>
            <a:fld id="{E510DF22-C313-44A7-B71D-A58EF6992707}" type="slidenum">
              <a:rPr lang="en-AU" smtClean="0"/>
              <a:t>6</a:t>
            </a:fld>
            <a:endParaRPr lang="en-AU"/>
          </a:p>
        </p:txBody>
      </p:sp>
    </p:spTree>
    <p:extLst>
      <p:ext uri="{BB962C8B-B14F-4D97-AF65-F5344CB8AC3E}">
        <p14:creationId xmlns:p14="http://schemas.microsoft.com/office/powerpoint/2010/main" val="174168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on current landscape. Where can the growth and what do future teams potentially look like? Can collecting data from club surveys help to inform your decision making?</a:t>
            </a:r>
          </a:p>
          <a:p>
            <a:endParaRPr lang="en-AU" dirty="0"/>
          </a:p>
        </p:txBody>
      </p:sp>
      <p:sp>
        <p:nvSpPr>
          <p:cNvPr id="4" name="Slide Number Placeholder 3"/>
          <p:cNvSpPr>
            <a:spLocks noGrp="1"/>
          </p:cNvSpPr>
          <p:nvPr>
            <p:ph type="sldNum" sz="quarter" idx="5"/>
          </p:nvPr>
        </p:nvSpPr>
        <p:spPr/>
        <p:txBody>
          <a:bodyPr/>
          <a:lstStyle/>
          <a:p>
            <a:fld id="{E510DF22-C313-44A7-B71D-A58EF6992707}" type="slidenum">
              <a:rPr lang="en-AU" smtClean="0"/>
              <a:t>9</a:t>
            </a:fld>
            <a:endParaRPr lang="en-AU"/>
          </a:p>
        </p:txBody>
      </p:sp>
    </p:spTree>
    <p:extLst>
      <p:ext uri="{BB962C8B-B14F-4D97-AF65-F5344CB8AC3E}">
        <p14:creationId xmlns:p14="http://schemas.microsoft.com/office/powerpoint/2010/main" val="368729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hbr.org/2005/01/how-to-play-to-your-strengths" TargetMode="External"/><Relationship Id="rId7" Type="http://schemas.openxmlformats.org/officeDocument/2006/relationships/image" Target="../media/image3.png"/><Relationship Id="rId2" Type="http://schemas.openxmlformats.org/officeDocument/2006/relationships/hyperlink" Target="https://medium.com/oreillymedia/self-development-lead-yourself-before-you-can-lead-others-b9e93bbc581" TargetMode="External"/><Relationship Id="rId1" Type="http://schemas.openxmlformats.org/officeDocument/2006/relationships/slideLayout" Target="../slideLayouts/slideLayout7.xml"/><Relationship Id="rId6" Type="http://schemas.openxmlformats.org/officeDocument/2006/relationships/hyperlink" Target="https://www.greatplacetowork.com/resources/blog/why-diverse-and-inclusive-teams-are-the-new-engines-of-innovation" TargetMode="External"/><Relationship Id="rId5" Type="http://schemas.openxmlformats.org/officeDocument/2006/relationships/hyperlink" Target="https://www.ausport.gov.au/volunteering/volunteer-resource-hub/setting-up-for-sucess/succession-planing" TargetMode="External"/><Relationship Id="rId4" Type="http://schemas.openxmlformats.org/officeDocument/2006/relationships/hyperlink" Target="https://www.frontiersin.org/articles/10.3389/fpsyg.2022.820745/fu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7275"/>
            <a:ext cx="18288000" cy="10287000"/>
            <a:chOff x="0" y="0"/>
            <a:chExt cx="6812038" cy="3831771"/>
          </a:xfrm>
        </p:grpSpPr>
        <p:sp>
          <p:nvSpPr>
            <p:cNvPr id="3" name="Freeform 3"/>
            <p:cNvSpPr/>
            <p:nvPr/>
          </p:nvSpPr>
          <p:spPr>
            <a:xfrm>
              <a:off x="0" y="0"/>
              <a:ext cx="6812038" cy="3831772"/>
            </a:xfrm>
            <a:custGeom>
              <a:avLst/>
              <a:gdLst/>
              <a:ahLst/>
              <a:cxnLst/>
              <a:rect l="l" t="t" r="r" b="b"/>
              <a:pathLst>
                <a:path w="6812038" h="3831772">
                  <a:moveTo>
                    <a:pt x="0" y="0"/>
                  </a:moveTo>
                  <a:lnTo>
                    <a:pt x="6812038" y="0"/>
                  </a:lnTo>
                  <a:lnTo>
                    <a:pt x="6812038" y="3831772"/>
                  </a:lnTo>
                  <a:lnTo>
                    <a:pt x="0" y="3831772"/>
                  </a:lnTo>
                  <a:close/>
                </a:path>
              </a:pathLst>
            </a:custGeom>
            <a:solidFill>
              <a:srgbClr val="00511F"/>
            </a:solidFill>
          </p:spPr>
          <p:txBody>
            <a:bodyPr/>
            <a:lstStyle/>
            <a:p>
              <a:endParaRPr lang="en-AU"/>
            </a:p>
          </p:txBody>
        </p:sp>
        <p:sp>
          <p:nvSpPr>
            <p:cNvPr id="4" name="TextBox 4"/>
            <p:cNvSpPr txBox="1"/>
            <p:nvPr/>
          </p:nvSpPr>
          <p:spPr>
            <a:xfrm>
              <a:off x="0" y="-57150"/>
              <a:ext cx="6812038" cy="3888921"/>
            </a:xfrm>
            <a:prstGeom prst="rect">
              <a:avLst/>
            </a:prstGeom>
          </p:spPr>
          <p:txBody>
            <a:bodyPr lIns="48876" tIns="48876" rIns="48876" bIns="48876" rtlCol="0" anchor="ctr"/>
            <a:lstStyle/>
            <a:p>
              <a:pPr algn="ctr">
                <a:lnSpc>
                  <a:spcPts val="1885"/>
                </a:lnSpc>
              </a:pPr>
              <a:endParaRPr/>
            </a:p>
          </p:txBody>
        </p:sp>
      </p:grpSp>
      <p:sp>
        <p:nvSpPr>
          <p:cNvPr id="6" name="Freeform 6"/>
          <p:cNvSpPr/>
          <p:nvPr/>
        </p:nvSpPr>
        <p:spPr>
          <a:xfrm>
            <a:off x="15345581" y="8620394"/>
            <a:ext cx="1913719" cy="1275812"/>
          </a:xfrm>
          <a:custGeom>
            <a:avLst/>
            <a:gdLst/>
            <a:ahLst/>
            <a:cxnLst/>
            <a:rect l="l" t="t" r="r" b="b"/>
            <a:pathLst>
              <a:path w="1913719" h="1275812">
                <a:moveTo>
                  <a:pt x="0" y="0"/>
                </a:moveTo>
                <a:lnTo>
                  <a:pt x="1913719" y="0"/>
                </a:lnTo>
                <a:lnTo>
                  <a:pt x="1913719" y="1275812"/>
                </a:lnTo>
                <a:lnTo>
                  <a:pt x="0" y="1275812"/>
                </a:lnTo>
                <a:lnTo>
                  <a:pt x="0" y="0"/>
                </a:lnTo>
                <a:close/>
              </a:path>
            </a:pathLst>
          </a:custGeom>
          <a:blipFill>
            <a:blip r:embed="rId2"/>
            <a:stretch>
              <a:fillRect/>
            </a:stretch>
          </a:blipFill>
        </p:spPr>
        <p:txBody>
          <a:bodyPr/>
          <a:lstStyle/>
          <a:p>
            <a:endParaRPr lang="en-AU"/>
          </a:p>
        </p:txBody>
      </p:sp>
      <p:sp>
        <p:nvSpPr>
          <p:cNvPr id="7" name="Freeform 7"/>
          <p:cNvSpPr/>
          <p:nvPr/>
        </p:nvSpPr>
        <p:spPr>
          <a:xfrm>
            <a:off x="1028700" y="8812106"/>
            <a:ext cx="2354493" cy="892388"/>
          </a:xfrm>
          <a:custGeom>
            <a:avLst/>
            <a:gdLst/>
            <a:ahLst/>
            <a:cxnLst/>
            <a:rect l="l" t="t" r="r" b="b"/>
            <a:pathLst>
              <a:path w="2354493" h="892388">
                <a:moveTo>
                  <a:pt x="0" y="0"/>
                </a:moveTo>
                <a:lnTo>
                  <a:pt x="2354493" y="0"/>
                </a:lnTo>
                <a:lnTo>
                  <a:pt x="2354493" y="892388"/>
                </a:lnTo>
                <a:lnTo>
                  <a:pt x="0" y="892388"/>
                </a:lnTo>
                <a:lnTo>
                  <a:pt x="0" y="0"/>
                </a:lnTo>
                <a:close/>
              </a:path>
            </a:pathLst>
          </a:custGeom>
          <a:blipFill>
            <a:blip r:embed="rId3"/>
            <a:stretch>
              <a:fillRect/>
            </a:stretch>
          </a:blipFill>
        </p:spPr>
        <p:txBody>
          <a:bodyPr/>
          <a:lstStyle/>
          <a:p>
            <a:endParaRPr lang="en-AU"/>
          </a:p>
        </p:txBody>
      </p:sp>
      <p:sp>
        <p:nvSpPr>
          <p:cNvPr id="8" name="TextBox 8"/>
          <p:cNvSpPr txBox="1"/>
          <p:nvPr/>
        </p:nvSpPr>
        <p:spPr>
          <a:xfrm>
            <a:off x="1007918" y="2427574"/>
            <a:ext cx="16230599" cy="1531510"/>
          </a:xfrm>
          <a:prstGeom prst="rect">
            <a:avLst/>
          </a:prstGeom>
        </p:spPr>
        <p:txBody>
          <a:bodyPr wrap="square" lIns="0" tIns="0" rIns="0" bIns="0" rtlCol="0" anchor="t">
            <a:spAutoFit/>
          </a:bodyPr>
          <a:lstStyle/>
          <a:p>
            <a:pPr algn="ctr">
              <a:lnSpc>
                <a:spcPts val="12599"/>
              </a:lnSpc>
            </a:pPr>
            <a:r>
              <a:rPr lang="en-US" sz="8999" dirty="0">
                <a:solidFill>
                  <a:srgbClr val="FFFFFF"/>
                </a:solidFill>
                <a:latin typeface="Aptos Black" panose="020B0004020202020204" pitchFamily="34" charset="0"/>
              </a:rPr>
              <a:t>Leadership and Team Building </a:t>
            </a:r>
          </a:p>
        </p:txBody>
      </p:sp>
      <p:sp>
        <p:nvSpPr>
          <p:cNvPr id="9" name="TextBox 9"/>
          <p:cNvSpPr txBox="1"/>
          <p:nvPr/>
        </p:nvSpPr>
        <p:spPr>
          <a:xfrm>
            <a:off x="994064" y="5098306"/>
            <a:ext cx="16230599" cy="2355581"/>
          </a:xfrm>
          <a:prstGeom prst="rect">
            <a:avLst/>
          </a:prstGeom>
        </p:spPr>
        <p:txBody>
          <a:bodyPr wrap="square" lIns="0" tIns="0" rIns="0" bIns="0" rtlCol="0" anchor="t">
            <a:spAutoFit/>
          </a:bodyPr>
          <a:lstStyle/>
          <a:p>
            <a:pPr algn="ctr">
              <a:lnSpc>
                <a:spcPts val="9800"/>
              </a:lnSpc>
            </a:pPr>
            <a:r>
              <a:rPr lang="en-US" sz="4400" dirty="0">
                <a:solidFill>
                  <a:srgbClr val="FFFFFF"/>
                </a:solidFill>
                <a:latin typeface="Aptos SemiBold" panose="020B0004020202020204" pitchFamily="34" charset="0"/>
              </a:rPr>
              <a:t>Leadership in sports </a:t>
            </a:r>
            <a:r>
              <a:rPr lang="en-US" sz="4400" dirty="0" err="1">
                <a:solidFill>
                  <a:srgbClr val="FFFFFF"/>
                </a:solidFill>
                <a:latin typeface="Aptos SemiBold" panose="020B0004020202020204" pitchFamily="34" charset="0"/>
              </a:rPr>
              <a:t>moulding</a:t>
            </a:r>
            <a:r>
              <a:rPr lang="en-US" sz="4400" dirty="0">
                <a:solidFill>
                  <a:srgbClr val="FFFFFF"/>
                </a:solidFill>
                <a:latin typeface="Aptos SemiBold" panose="020B0004020202020204" pitchFamily="34" charset="0"/>
              </a:rPr>
              <a:t> cohesive teams, turning individual strengths into collective triumphs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02327" y="2933700"/>
            <a:ext cx="15429558" cy="525785"/>
          </a:xfrm>
          <a:prstGeom prst="rect">
            <a:avLst/>
          </a:prstGeom>
        </p:spPr>
        <p:txBody>
          <a:bodyPr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Teenage Demographic – leading into18-30 age bracket. </a:t>
            </a:r>
          </a:p>
        </p:txBody>
      </p:sp>
      <p:sp>
        <p:nvSpPr>
          <p:cNvPr id="3" name="TextBox 3"/>
          <p:cNvSpPr txBox="1"/>
          <p:nvPr/>
        </p:nvSpPr>
        <p:spPr>
          <a:xfrm>
            <a:off x="1295400" y="419100"/>
            <a:ext cx="14628515" cy="2098651"/>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Future teams – the role of a leader in teambuilding.</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02384A95-16C3-B700-D225-03A9311DEAD6}"/>
              </a:ext>
            </a:extLst>
          </p:cNvPr>
          <p:cNvPicPr>
            <a:picLocks noChangeAspect="1"/>
          </p:cNvPicPr>
          <p:nvPr/>
        </p:nvPicPr>
        <p:blipFill>
          <a:blip r:embed="rId4"/>
          <a:stretch>
            <a:fillRect/>
          </a:stretch>
        </p:blipFill>
        <p:spPr>
          <a:xfrm>
            <a:off x="1267691" y="3771900"/>
            <a:ext cx="5202246" cy="3856021"/>
          </a:xfrm>
          <a:prstGeom prst="rect">
            <a:avLst/>
          </a:prstGeom>
        </p:spPr>
      </p:pic>
      <p:sp>
        <p:nvSpPr>
          <p:cNvPr id="11" name="TextBox 10">
            <a:extLst>
              <a:ext uri="{FF2B5EF4-FFF2-40B4-BE49-F238E27FC236}">
                <a16:creationId xmlns:a16="http://schemas.microsoft.com/office/drawing/2014/main" id="{DDD8CEDA-998A-1C41-FB22-E773E6054B5D}"/>
              </a:ext>
            </a:extLst>
          </p:cNvPr>
          <p:cNvSpPr txBox="1"/>
          <p:nvPr/>
        </p:nvSpPr>
        <p:spPr>
          <a:xfrm>
            <a:off x="1395777" y="7734300"/>
            <a:ext cx="4946073" cy="646331"/>
          </a:xfrm>
          <a:prstGeom prst="rect">
            <a:avLst/>
          </a:prstGeom>
          <a:noFill/>
        </p:spPr>
        <p:txBody>
          <a:bodyPr wrap="square">
            <a:spAutoFit/>
          </a:bodyPr>
          <a:lstStyle/>
          <a:p>
            <a:r>
              <a:rPr lang="en-AU" sz="1800" b="0" i="0" u="none" strike="noStrike" baseline="0" dirty="0">
                <a:solidFill>
                  <a:srgbClr val="001F5F"/>
                </a:solidFill>
                <a:latin typeface="Calibri" panose="020F0502020204030204" pitchFamily="34" charset="0"/>
              </a:rPr>
              <a:t>Source: Associate Professor Dr Michael Gordon, </a:t>
            </a:r>
          </a:p>
          <a:p>
            <a:r>
              <a:rPr lang="en-AU" sz="1800" b="0" i="0" u="none" strike="noStrike" baseline="0" dirty="0">
                <a:solidFill>
                  <a:srgbClr val="001F5F"/>
                </a:solidFill>
                <a:latin typeface="Calibri" panose="020F0502020204030204" pitchFamily="34" charset="0"/>
              </a:rPr>
              <a:t>Monash Health Child Psychiatrist 2023</a:t>
            </a:r>
            <a:endParaRPr lang="en-AU" dirty="0"/>
          </a:p>
        </p:txBody>
      </p:sp>
      <p:sp>
        <p:nvSpPr>
          <p:cNvPr id="13" name="TextBox 12">
            <a:extLst>
              <a:ext uri="{FF2B5EF4-FFF2-40B4-BE49-F238E27FC236}">
                <a16:creationId xmlns:a16="http://schemas.microsoft.com/office/drawing/2014/main" id="{7E5B9FD5-D81B-9470-2745-AE6E6CA683B2}"/>
              </a:ext>
            </a:extLst>
          </p:cNvPr>
          <p:cNvSpPr txBox="1"/>
          <p:nvPr/>
        </p:nvSpPr>
        <p:spPr>
          <a:xfrm>
            <a:off x="6934200" y="3991750"/>
            <a:ext cx="9144000" cy="4893647"/>
          </a:xfrm>
          <a:prstGeom prst="rect">
            <a:avLst/>
          </a:prstGeom>
          <a:noFill/>
        </p:spPr>
        <p:txBody>
          <a:bodyPr wrap="square">
            <a:spAutoFit/>
          </a:bodyPr>
          <a:lstStyle/>
          <a:p>
            <a:r>
              <a:rPr lang="en-US" sz="3600" dirty="0">
                <a:latin typeface="Aptos Display" panose="020B0004020202020204" pitchFamily="34" charset="0"/>
              </a:rPr>
              <a:t>Using Social Media in a Positive Way</a:t>
            </a:r>
          </a:p>
          <a:p>
            <a:r>
              <a:rPr lang="en-US" sz="2400" dirty="0">
                <a:latin typeface="Aptos Display" panose="020B0004020202020204" pitchFamily="34" charset="0"/>
              </a:rPr>
              <a:t>- Set clear boundaries for use of phone and social media.</a:t>
            </a:r>
          </a:p>
          <a:p>
            <a:r>
              <a:rPr lang="en-US" sz="2400" dirty="0">
                <a:latin typeface="Aptos Display" panose="020B0004020202020204" pitchFamily="34" charset="0"/>
              </a:rPr>
              <a:t>- Capturing and sharing photos. </a:t>
            </a:r>
          </a:p>
          <a:p>
            <a:r>
              <a:rPr lang="en-US" sz="2400" dirty="0">
                <a:latin typeface="Aptos Display" panose="020B0004020202020204" pitchFamily="34" charset="0"/>
              </a:rPr>
              <a:t>-Opportunities to connect with a wider audience.</a:t>
            </a:r>
          </a:p>
          <a:p>
            <a:endParaRPr lang="en-US" sz="2400" dirty="0">
              <a:latin typeface="Aptos Display" panose="020B0004020202020204" pitchFamily="34" charset="0"/>
            </a:endParaRPr>
          </a:p>
          <a:p>
            <a:r>
              <a:rPr lang="en-US" sz="3600" dirty="0">
                <a:latin typeface="Aptos Display" panose="020B0004020202020204" pitchFamily="34" charset="0"/>
              </a:rPr>
              <a:t>Mental Health Awareness and Support </a:t>
            </a:r>
          </a:p>
          <a:p>
            <a:r>
              <a:rPr lang="en-US" sz="2400" dirty="0">
                <a:latin typeface="Aptos Display" panose="020B0004020202020204" pitchFamily="34" charset="0"/>
              </a:rPr>
              <a:t>- Greater awareness and resources available for mental health.</a:t>
            </a:r>
          </a:p>
          <a:p>
            <a:endParaRPr lang="en-US" sz="2400" dirty="0"/>
          </a:p>
          <a:p>
            <a:endParaRPr lang="en-US" sz="2400" dirty="0"/>
          </a:p>
          <a:p>
            <a:r>
              <a:rPr lang="en-US" sz="3600" b="1" dirty="0"/>
              <a:t>In a leadership role how does this impact on team building?</a:t>
            </a:r>
          </a:p>
        </p:txBody>
      </p:sp>
    </p:spTree>
    <p:extLst>
      <p:ext uri="{BB962C8B-B14F-4D97-AF65-F5344CB8AC3E}">
        <p14:creationId xmlns:p14="http://schemas.microsoft.com/office/powerpoint/2010/main" val="33888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01275"/>
            <a:ext cx="15429558" cy="4732065"/>
          </a:xfrm>
          <a:prstGeom prst="rect">
            <a:avLst/>
          </a:prstGeom>
        </p:spPr>
        <p:txBody>
          <a:bodyPr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Diversity can be represented in Gender, race, age, experience (on and off track), religious background, personal and professional background, political preferences</a:t>
            </a:r>
          </a:p>
          <a:p>
            <a:pPr algn="l">
              <a:lnSpc>
                <a:spcPts val="4059"/>
              </a:lnSpc>
            </a:pPr>
            <a:endParaRPr lang="en-US" sz="36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The opportunity that diversity brings:</a:t>
            </a:r>
          </a:p>
          <a:p>
            <a:pPr algn="l">
              <a:lnSpc>
                <a:spcPts val="4059"/>
              </a:lnSpc>
            </a:pPr>
            <a:r>
              <a:rPr lang="en-US" sz="3600" dirty="0">
                <a:solidFill>
                  <a:srgbClr val="000000"/>
                </a:solidFill>
                <a:latin typeface="Aptos Display" panose="020B0004020202020204" pitchFamily="34" charset="0"/>
              </a:rPr>
              <a:t>	▪ Increase the overall skill set, make better decisions </a:t>
            </a:r>
          </a:p>
          <a:p>
            <a:pPr algn="l">
              <a:lnSpc>
                <a:spcPts val="4059"/>
              </a:lnSpc>
            </a:pPr>
            <a:r>
              <a:rPr lang="en-US" sz="3600" dirty="0">
                <a:solidFill>
                  <a:srgbClr val="000000"/>
                </a:solidFill>
                <a:latin typeface="Aptos Display" panose="020B0004020202020204" pitchFamily="34" charset="0"/>
              </a:rPr>
              <a:t>	▪ Improve attitudes, drive continuous improvement and innovation</a:t>
            </a:r>
          </a:p>
          <a:p>
            <a:pPr algn="l">
              <a:lnSpc>
                <a:spcPts val="4059"/>
              </a:lnSpc>
            </a:pPr>
            <a:r>
              <a:rPr lang="en-US" sz="3600" dirty="0">
                <a:solidFill>
                  <a:srgbClr val="000000"/>
                </a:solidFill>
                <a:latin typeface="Aptos Display" panose="020B0004020202020204" pitchFamily="34" charset="0"/>
              </a:rPr>
              <a:t>	▪ Can greater diversity provide some growth in the next wave of club members       	and volunteer officials. </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Diversity</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10" name="Picture 9">
            <a:extLst>
              <a:ext uri="{FF2B5EF4-FFF2-40B4-BE49-F238E27FC236}">
                <a16:creationId xmlns:a16="http://schemas.microsoft.com/office/drawing/2014/main" id="{ED408D4D-A904-31C3-0778-8A7EB84687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5233" b="20670"/>
          <a:stretch/>
        </p:blipFill>
        <p:spPr>
          <a:xfrm>
            <a:off x="11012765" y="6858852"/>
            <a:ext cx="4579293" cy="2692466"/>
          </a:xfrm>
          <a:prstGeom prst="rect">
            <a:avLst/>
          </a:prstGeom>
        </p:spPr>
      </p:pic>
      <p:pic>
        <p:nvPicPr>
          <p:cNvPr id="11" name="Picture 10">
            <a:extLst>
              <a:ext uri="{FF2B5EF4-FFF2-40B4-BE49-F238E27FC236}">
                <a16:creationId xmlns:a16="http://schemas.microsoft.com/office/drawing/2014/main" id="{9835A255-4858-9FFB-F4E9-603F521AFCAC}"/>
              </a:ext>
            </a:extLst>
          </p:cNvPr>
          <p:cNvPicPr>
            <a:picLocks noChangeAspect="1"/>
          </p:cNvPicPr>
          <p:nvPr/>
        </p:nvPicPr>
        <p:blipFill>
          <a:blip r:embed="rId5"/>
          <a:stretch>
            <a:fillRect/>
          </a:stretch>
        </p:blipFill>
        <p:spPr>
          <a:xfrm>
            <a:off x="13639800" y="3190015"/>
            <a:ext cx="3439235" cy="1828800"/>
          </a:xfrm>
          <a:prstGeom prst="rect">
            <a:avLst/>
          </a:prstGeom>
        </p:spPr>
      </p:pic>
      <p:pic>
        <p:nvPicPr>
          <p:cNvPr id="13" name="Picture 12">
            <a:extLst>
              <a:ext uri="{FF2B5EF4-FFF2-40B4-BE49-F238E27FC236}">
                <a16:creationId xmlns:a16="http://schemas.microsoft.com/office/drawing/2014/main" id="{F9DDE0B6-C62D-EC69-7721-0953E66B9229}"/>
              </a:ext>
            </a:extLst>
          </p:cNvPr>
          <p:cNvPicPr>
            <a:picLocks noChangeAspect="1"/>
          </p:cNvPicPr>
          <p:nvPr/>
        </p:nvPicPr>
        <p:blipFill>
          <a:blip r:embed="rId6"/>
          <a:stretch>
            <a:fillRect/>
          </a:stretch>
        </p:blipFill>
        <p:spPr>
          <a:xfrm>
            <a:off x="8743479" y="6853571"/>
            <a:ext cx="1905903" cy="2692466"/>
          </a:xfrm>
          <a:prstGeom prst="rect">
            <a:avLst/>
          </a:prstGeom>
        </p:spPr>
      </p:pic>
    </p:spTree>
    <p:extLst>
      <p:ext uri="{BB962C8B-B14F-4D97-AF65-F5344CB8AC3E}">
        <p14:creationId xmlns:p14="http://schemas.microsoft.com/office/powerpoint/2010/main" val="196273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62000" y="1861524"/>
            <a:ext cx="15664305" cy="6803209"/>
          </a:xfrm>
          <a:prstGeom prst="rect">
            <a:avLst/>
          </a:prstGeom>
        </p:spPr>
        <p:txBody>
          <a:bodyPr wrap="square"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 All team members have a responsibility to embrace and support diversity. For each person this means: </a:t>
            </a:r>
          </a:p>
          <a:p>
            <a:pPr algn="l">
              <a:lnSpc>
                <a:spcPts val="4059"/>
              </a:lnSpc>
            </a:pPr>
            <a:r>
              <a:rPr lang="en-US" sz="3600" dirty="0">
                <a:solidFill>
                  <a:srgbClr val="000000"/>
                </a:solidFill>
                <a:latin typeface="Aptos Display" panose="020B0004020202020204" pitchFamily="34" charset="0"/>
              </a:rPr>
              <a:t>	</a:t>
            </a:r>
            <a:r>
              <a:rPr lang="en-US" sz="2800" dirty="0">
                <a:solidFill>
                  <a:srgbClr val="000000"/>
                </a:solidFill>
                <a:latin typeface="Aptos Display" panose="020B0004020202020204" pitchFamily="34" charset="0"/>
              </a:rPr>
              <a:t>▪participate in creating an environment that is inclusive of all team members, regardless of gender and 	culture.</a:t>
            </a:r>
          </a:p>
          <a:p>
            <a:pPr algn="l">
              <a:lnSpc>
                <a:spcPts val="4059"/>
              </a:lnSpc>
            </a:pPr>
            <a:r>
              <a:rPr lang="en-US" sz="2800" dirty="0">
                <a:solidFill>
                  <a:srgbClr val="000000"/>
                </a:solidFill>
                <a:latin typeface="Aptos Display" panose="020B0004020202020204" pitchFamily="34" charset="0"/>
              </a:rPr>
              <a:t>	▪ challenge gender and cultural stereotypes, seeking to eliminate real or perceived barriers that exist in 	relation to gender and culture. </a:t>
            </a:r>
          </a:p>
          <a:p>
            <a:pPr algn="l">
              <a:lnSpc>
                <a:spcPts val="4059"/>
              </a:lnSpc>
            </a:pPr>
            <a:r>
              <a:rPr lang="en-US" sz="2800" dirty="0">
                <a:solidFill>
                  <a:srgbClr val="000000"/>
                </a:solidFill>
                <a:latin typeface="Aptos Display" panose="020B0004020202020204" pitchFamily="34" charset="0"/>
              </a:rPr>
              <a:t>	▪ assist where possible in supporting, maintaining, promoting and celebrating diversity and 	inclusiveness of gender and culture.</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How to foster it?</a:t>
            </a:r>
          </a:p>
          <a:p>
            <a:pPr algn="l">
              <a:lnSpc>
                <a:spcPts val="4059"/>
              </a:lnSpc>
            </a:pPr>
            <a:r>
              <a:rPr lang="en-US" sz="2800" dirty="0">
                <a:solidFill>
                  <a:srgbClr val="000000"/>
                </a:solidFill>
                <a:latin typeface="Aptos Display" panose="020B0004020202020204" pitchFamily="34" charset="0"/>
              </a:rPr>
              <a:t>	▪ Having regular and timely conversations,</a:t>
            </a:r>
          </a:p>
          <a:p>
            <a:pPr algn="l">
              <a:lnSpc>
                <a:spcPts val="4059"/>
              </a:lnSpc>
            </a:pPr>
            <a:r>
              <a:rPr lang="en-US" sz="2800" dirty="0">
                <a:solidFill>
                  <a:srgbClr val="000000"/>
                </a:solidFill>
                <a:latin typeface="Aptos Display" panose="020B0004020202020204" pitchFamily="34" charset="0"/>
              </a:rPr>
              <a:t>	▪ Show empathy and vulnerability</a:t>
            </a:r>
          </a:p>
          <a:p>
            <a:pPr algn="l">
              <a:lnSpc>
                <a:spcPts val="4059"/>
              </a:lnSpc>
            </a:pPr>
            <a:r>
              <a:rPr lang="en-US" sz="2800" dirty="0">
                <a:solidFill>
                  <a:srgbClr val="000000"/>
                </a:solidFill>
                <a:latin typeface="Aptos Display" panose="020B0004020202020204" pitchFamily="34" charset="0"/>
              </a:rPr>
              <a:t> 	▪ Role model in words and actions – how do you present yourself? </a:t>
            </a:r>
          </a:p>
          <a:p>
            <a:pPr algn="l">
              <a:lnSpc>
                <a:spcPts val="4059"/>
              </a:lnSpc>
            </a:pPr>
            <a:r>
              <a:rPr lang="en-US" sz="2800" dirty="0">
                <a:solidFill>
                  <a:srgbClr val="000000"/>
                </a:solidFill>
                <a:latin typeface="Aptos Display" panose="020B0004020202020204" pitchFamily="34" charset="0"/>
              </a:rPr>
              <a:t>	▪ Do you call out </a:t>
            </a:r>
            <a:r>
              <a:rPr lang="en-US" sz="2800" dirty="0" err="1">
                <a:solidFill>
                  <a:srgbClr val="000000"/>
                </a:solidFill>
                <a:latin typeface="Aptos Display" panose="020B0004020202020204" pitchFamily="34" charset="0"/>
              </a:rPr>
              <a:t>behaviour</a:t>
            </a:r>
            <a:r>
              <a:rPr lang="en-US" sz="2800" dirty="0">
                <a:solidFill>
                  <a:srgbClr val="000000"/>
                </a:solidFill>
                <a:latin typeface="Aptos Display" panose="020B0004020202020204" pitchFamily="34" charset="0"/>
              </a:rPr>
              <a:t> which may make others feel uncomfortable?</a:t>
            </a:r>
          </a:p>
        </p:txBody>
      </p:sp>
      <p:sp>
        <p:nvSpPr>
          <p:cNvPr id="3" name="TextBox 3"/>
          <p:cNvSpPr txBox="1"/>
          <p:nvPr/>
        </p:nvSpPr>
        <p:spPr>
          <a:xfrm>
            <a:off x="1003674" y="693141"/>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Diversity – How to foster it</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50BF3BE8-3949-A773-A2F4-E548CC14F7E3}"/>
              </a:ext>
            </a:extLst>
          </p:cNvPr>
          <p:cNvPicPr>
            <a:picLocks noChangeAspect="1"/>
          </p:cNvPicPr>
          <p:nvPr/>
        </p:nvPicPr>
        <p:blipFill>
          <a:blip r:embed="rId4"/>
          <a:stretch>
            <a:fillRect/>
          </a:stretch>
        </p:blipFill>
        <p:spPr>
          <a:xfrm>
            <a:off x="13182600" y="5749995"/>
            <a:ext cx="2864720" cy="2864720"/>
          </a:xfrm>
          <a:prstGeom prst="rect">
            <a:avLst/>
          </a:prstGeom>
        </p:spPr>
      </p:pic>
    </p:spTree>
    <p:extLst>
      <p:ext uri="{BB962C8B-B14F-4D97-AF65-F5344CB8AC3E}">
        <p14:creationId xmlns:p14="http://schemas.microsoft.com/office/powerpoint/2010/main" val="49686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171700"/>
            <a:ext cx="15429558" cy="5257850"/>
          </a:xfrm>
          <a:prstGeom prst="rect">
            <a:avLst/>
          </a:prstGeom>
        </p:spPr>
        <p:txBody>
          <a:bodyPr lIns="0" tIns="0" rIns="0" bIns="0" rtlCol="0" anchor="t">
            <a:spAutoFit/>
          </a:bodyPr>
          <a:lstStyle/>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What made you want to get involved?</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What interested you most about being an official / driver / club member?</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What was the highlight of your day?</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Was there anything that surprised you today?</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What did you enjoy about working with Jo today?</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Was there anything you would have done differently?</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How did that make you feel?</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Is there something you’d like to learn next time?</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How do you think that went?</a:t>
            </a:r>
          </a:p>
          <a:p>
            <a:pPr marL="571500" indent="-571500" algn="l">
              <a:lnSpc>
                <a:spcPts val="4059"/>
              </a:lnSpc>
              <a:buFont typeface="Wingdings" panose="05000000000000000000" pitchFamily="2" charset="2"/>
              <a:buChar char="§"/>
            </a:pPr>
            <a:r>
              <a:rPr lang="en-US" sz="3600" dirty="0">
                <a:solidFill>
                  <a:srgbClr val="000000"/>
                </a:solidFill>
                <a:latin typeface="Aptos Display" panose="020B0004020202020204" pitchFamily="34" charset="0"/>
              </a:rPr>
              <a:t>If there were three things you took away from that experience, what are they?</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Conversation Starters</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D9EDD06A-9EC8-5CC1-400D-36F5087C059E}"/>
              </a:ext>
            </a:extLst>
          </p:cNvPr>
          <p:cNvPicPr>
            <a:picLocks noChangeAspect="1"/>
          </p:cNvPicPr>
          <p:nvPr/>
        </p:nvPicPr>
        <p:blipFill>
          <a:blip r:embed="rId4"/>
          <a:stretch>
            <a:fillRect/>
          </a:stretch>
        </p:blipFill>
        <p:spPr>
          <a:xfrm>
            <a:off x="12835257" y="3596560"/>
            <a:ext cx="3609145" cy="2408129"/>
          </a:xfrm>
          <a:prstGeom prst="rect">
            <a:avLst/>
          </a:prstGeom>
        </p:spPr>
      </p:pic>
    </p:spTree>
    <p:extLst>
      <p:ext uri="{BB962C8B-B14F-4D97-AF65-F5344CB8AC3E}">
        <p14:creationId xmlns:p14="http://schemas.microsoft.com/office/powerpoint/2010/main" val="2267388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095500"/>
            <a:ext cx="15429558" cy="6309420"/>
          </a:xfrm>
          <a:prstGeom prst="rect">
            <a:avLst/>
          </a:prstGeom>
        </p:spPr>
        <p:txBody>
          <a:bodyPr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Communication</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Understanding the needs of team</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Valuing each team member</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Be open to new ideas</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Embracing the differences each team member brings</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Sharing knowledge and experience</a:t>
            </a:r>
          </a:p>
          <a:p>
            <a:pPr marL="1028700" lvl="1" indent="-571500">
              <a:lnSpc>
                <a:spcPts val="4059"/>
              </a:lnSpc>
              <a:buFont typeface="Wingdings" panose="05000000000000000000" pitchFamily="2" charset="2"/>
              <a:buChar char="Ø"/>
            </a:pPr>
            <a:r>
              <a:rPr lang="en-US" sz="3200" dirty="0">
                <a:solidFill>
                  <a:srgbClr val="000000"/>
                </a:solidFill>
                <a:latin typeface="Aptos Display" panose="020B0004020202020204" pitchFamily="34" charset="0"/>
              </a:rPr>
              <a:t>Who is your number 2? Who is your number 3?</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Creating learning opportunities, safe spaces to make mistakes and learn</a:t>
            </a:r>
          </a:p>
          <a:p>
            <a:pPr marL="1028700" lvl="1" indent="-571500">
              <a:lnSpc>
                <a:spcPts val="4059"/>
              </a:lnSpc>
              <a:buFont typeface="Wingdings" panose="05000000000000000000" pitchFamily="2" charset="2"/>
              <a:buChar char="Ø"/>
            </a:pPr>
            <a:r>
              <a:rPr lang="en-US" sz="3200" dirty="0">
                <a:solidFill>
                  <a:srgbClr val="000000"/>
                </a:solidFill>
                <a:latin typeface="Aptos Display" panose="020B0004020202020204" pitchFamily="34" charset="0"/>
              </a:rPr>
              <a:t>Put the headset on and listen in, have a conversation later on about it. </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Listen and reflect – how do you know if you are doing a good job?</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Build psychological safety, allow vulnerability</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The debrief circle</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The role of a leader in team building</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A3543368-E986-4B9D-3DA6-F7E8F7CFBD8D}"/>
              </a:ext>
            </a:extLst>
          </p:cNvPr>
          <p:cNvPicPr>
            <a:picLocks noChangeAspect="1"/>
          </p:cNvPicPr>
          <p:nvPr/>
        </p:nvPicPr>
        <p:blipFill>
          <a:blip r:embed="rId4"/>
          <a:stretch>
            <a:fillRect/>
          </a:stretch>
        </p:blipFill>
        <p:spPr>
          <a:xfrm>
            <a:off x="11811000" y="2160763"/>
            <a:ext cx="5273813" cy="2857096"/>
          </a:xfrm>
          <a:prstGeom prst="rect">
            <a:avLst/>
          </a:prstGeom>
        </p:spPr>
      </p:pic>
      <p:pic>
        <p:nvPicPr>
          <p:cNvPr id="10" name="Picture 9">
            <a:extLst>
              <a:ext uri="{FF2B5EF4-FFF2-40B4-BE49-F238E27FC236}">
                <a16:creationId xmlns:a16="http://schemas.microsoft.com/office/drawing/2014/main" id="{FCDFFC99-FA7D-C232-88F5-417BEEEB5F4A}"/>
              </a:ext>
            </a:extLst>
          </p:cNvPr>
          <p:cNvPicPr>
            <a:picLocks noChangeAspect="1"/>
          </p:cNvPicPr>
          <p:nvPr/>
        </p:nvPicPr>
        <p:blipFill>
          <a:blip r:embed="rId5"/>
          <a:stretch>
            <a:fillRect/>
          </a:stretch>
        </p:blipFill>
        <p:spPr>
          <a:xfrm>
            <a:off x="11742752" y="7526649"/>
            <a:ext cx="3048264" cy="2237426"/>
          </a:xfrm>
          <a:prstGeom prst="rect">
            <a:avLst/>
          </a:prstGeom>
        </p:spPr>
      </p:pic>
    </p:spTree>
    <p:extLst>
      <p:ext uri="{BB962C8B-B14F-4D97-AF65-F5344CB8AC3E}">
        <p14:creationId xmlns:p14="http://schemas.microsoft.com/office/powerpoint/2010/main" val="201502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1773" y="2088695"/>
            <a:ext cx="6979227" cy="6370975"/>
          </a:xfrm>
          <a:prstGeom prst="rect">
            <a:avLst/>
          </a:prstGeom>
        </p:spPr>
        <p:txBody>
          <a:bodyPr wrap="square" lIns="0" tIns="0" rIns="0" bIns="0" rtlCol="0" anchor="t">
            <a:spAutoFit/>
          </a:bodyPr>
          <a:lstStyle/>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Set and agree on clear goals and expectations for the team </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Openness – timely feedback, frequently</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Start of the day, close the day huddle – informal open and close with individuals</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Focus on celebrating the highs, and what can we learn </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Capturing and sharing photos – doesn’t need to be official photographers</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Small budget to buy something – coffee, raffles, prizes, hot chips on cold day, activities to have a bit of fun, </a:t>
            </a:r>
          </a:p>
          <a:p>
            <a:pPr marL="342900" marR="0" lvl="0" indent="-342900" algn="l" defTabSz="457200" rtl="0" eaLnBrk="1" fontAlgn="auto" latinLnBrk="0" hangingPunct="1">
              <a:lnSpc>
                <a:spcPct val="100000"/>
              </a:lnSpc>
              <a:spcBef>
                <a:spcPts val="1000"/>
              </a:spcBef>
              <a:spcAft>
                <a:spcPts val="0"/>
              </a:spcAft>
              <a:buClr>
                <a:prstClr val="black"/>
              </a:buClr>
              <a:buSzPct val="80000"/>
              <a:buFont typeface="Wingdings 3" charset="2"/>
              <a:buChar char=""/>
              <a:tabLst/>
              <a:defRPr/>
            </a:pPr>
            <a:r>
              <a:rPr kumimoji="0" lang="en-AU" sz="2800" b="0" i="0" u="none" strike="noStrike" kern="1200" cap="none" spc="0" normalizeH="0" baseline="0" noProof="0" dirty="0">
                <a:ln>
                  <a:noFill/>
                </a:ln>
                <a:solidFill>
                  <a:srgbClr val="006600"/>
                </a:solidFill>
                <a:effectLst/>
                <a:uLnTx/>
                <a:uFillTx/>
                <a:latin typeface="Aptos Display" panose="020B0004020202020204" pitchFamily="34" charset="0"/>
                <a:ea typeface="+mj-ea"/>
                <a:cs typeface="+mj-cs"/>
              </a:rPr>
              <a:t>BBQ’s, social events </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Team Building Strategies in motorsport</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
        <p:nvSpPr>
          <p:cNvPr id="17" name="TextBox 16">
            <a:extLst>
              <a:ext uri="{FF2B5EF4-FFF2-40B4-BE49-F238E27FC236}">
                <a16:creationId xmlns:a16="http://schemas.microsoft.com/office/drawing/2014/main" id="{57BCE54A-87B8-DF3F-98E2-86F7926A61CD}"/>
              </a:ext>
            </a:extLst>
          </p:cNvPr>
          <p:cNvSpPr txBox="1"/>
          <p:nvPr/>
        </p:nvSpPr>
        <p:spPr>
          <a:xfrm>
            <a:off x="8534400" y="2156693"/>
            <a:ext cx="5735782" cy="6234977"/>
          </a:xfrm>
          <a:prstGeom prst="rect">
            <a:avLst/>
          </a:prstGeom>
          <a:noFill/>
        </p:spPr>
        <p:txBody>
          <a:bodyPr wrap="square">
            <a:spAutoFit/>
          </a:bodyPr>
          <a:lstStyle/>
          <a:p>
            <a:pPr marL="457200" indent="-457200">
              <a:lnSpc>
                <a:spcPct val="110000"/>
              </a:lnSpc>
              <a:buFont typeface="Wingdings" panose="05000000000000000000" pitchFamily="2" charset="2"/>
              <a:buChar char="Ø"/>
            </a:pPr>
            <a:r>
              <a:rPr lang="en-AU" sz="2800" dirty="0">
                <a:latin typeface="Aptos Display" panose="020B0004020202020204" pitchFamily="34" charset="0"/>
              </a:rPr>
              <a:t>Training events</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Setting reminders in your calendars – make time prioritise time to build relationships</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Buddy, mentors </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Visibility in club communications</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Celebrating success and milestones </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Using opportunities to share experiences – doesn’t have to be for long periods</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Rotate the roles </a:t>
            </a:r>
          </a:p>
          <a:p>
            <a:pPr marL="457200" indent="-457200">
              <a:lnSpc>
                <a:spcPct val="110000"/>
              </a:lnSpc>
              <a:buFont typeface="Wingdings" panose="05000000000000000000" pitchFamily="2" charset="2"/>
              <a:buChar char="Ø"/>
            </a:pPr>
            <a:r>
              <a:rPr lang="en-AU" sz="2800" dirty="0">
                <a:latin typeface="Aptos Display" panose="020B0004020202020204" pitchFamily="34" charset="0"/>
              </a:rPr>
              <a:t>Honours and Award program</a:t>
            </a:r>
          </a:p>
        </p:txBody>
      </p:sp>
      <p:pic>
        <p:nvPicPr>
          <p:cNvPr id="20" name="Picture 19">
            <a:extLst>
              <a:ext uri="{FF2B5EF4-FFF2-40B4-BE49-F238E27FC236}">
                <a16:creationId xmlns:a16="http://schemas.microsoft.com/office/drawing/2014/main" id="{664865C1-55AF-47FE-9BE5-673996FDF3A4}"/>
              </a:ext>
            </a:extLst>
          </p:cNvPr>
          <p:cNvPicPr>
            <a:picLocks noChangeAspect="1"/>
          </p:cNvPicPr>
          <p:nvPr/>
        </p:nvPicPr>
        <p:blipFill>
          <a:blip r:embed="rId4"/>
          <a:stretch>
            <a:fillRect/>
          </a:stretch>
        </p:blipFill>
        <p:spPr>
          <a:xfrm>
            <a:off x="15066143" y="3347467"/>
            <a:ext cx="1896020" cy="1615580"/>
          </a:xfrm>
          <a:prstGeom prst="rect">
            <a:avLst/>
          </a:prstGeom>
        </p:spPr>
      </p:pic>
      <p:pic>
        <p:nvPicPr>
          <p:cNvPr id="21" name="Picture 20" descr="Two men shaking hands with a trophy&#10;&#10;Description automatically generated">
            <a:extLst>
              <a:ext uri="{FF2B5EF4-FFF2-40B4-BE49-F238E27FC236}">
                <a16:creationId xmlns:a16="http://schemas.microsoft.com/office/drawing/2014/main" id="{893FD865-5E45-B75F-6B80-11CD42DE6BB2}"/>
              </a:ext>
            </a:extLst>
          </p:cNvPr>
          <p:cNvPicPr>
            <a:picLocks noChangeAspect="1"/>
          </p:cNvPicPr>
          <p:nvPr/>
        </p:nvPicPr>
        <p:blipFill>
          <a:blip r:embed="rId5"/>
          <a:stretch>
            <a:fillRect/>
          </a:stretch>
        </p:blipFill>
        <p:spPr>
          <a:xfrm>
            <a:off x="15066143" y="4963047"/>
            <a:ext cx="1872874" cy="1249192"/>
          </a:xfrm>
          <a:prstGeom prst="rect">
            <a:avLst/>
          </a:prstGeom>
        </p:spPr>
      </p:pic>
    </p:spTree>
    <p:extLst>
      <p:ext uri="{BB962C8B-B14F-4D97-AF65-F5344CB8AC3E}">
        <p14:creationId xmlns:p14="http://schemas.microsoft.com/office/powerpoint/2010/main" val="300973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5236" y="4288085"/>
            <a:ext cx="13574056" cy="2103140"/>
          </a:xfrm>
          <a:prstGeom prst="rect">
            <a:avLst/>
          </a:prstGeom>
        </p:spPr>
        <p:txBody>
          <a:bodyPr wrap="square"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Which will build our karting community</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Ensure sense of belonging and have fun</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Develop the next generation and future teams of club members, drivers and officials</a:t>
            </a:r>
          </a:p>
        </p:txBody>
      </p:sp>
      <p:sp>
        <p:nvSpPr>
          <p:cNvPr id="3" name="TextBox 3"/>
          <p:cNvSpPr txBox="1"/>
          <p:nvPr/>
        </p:nvSpPr>
        <p:spPr>
          <a:xfrm>
            <a:off x="990600" y="572706"/>
            <a:ext cx="15773400" cy="3175869"/>
          </a:xfrm>
          <a:prstGeom prst="rect">
            <a:avLst/>
          </a:prstGeom>
        </p:spPr>
        <p:txBody>
          <a:bodyPr wrap="square"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Discussion Question:</a:t>
            </a:r>
          </a:p>
          <a:p>
            <a:pPr>
              <a:lnSpc>
                <a:spcPts val="8393"/>
              </a:lnSpc>
              <a:spcBef>
                <a:spcPct val="0"/>
              </a:spcBef>
            </a:pPr>
            <a:r>
              <a:rPr lang="en-US" sz="5995" dirty="0">
                <a:solidFill>
                  <a:srgbClr val="00511F"/>
                </a:solidFill>
                <a:latin typeface="Aptos Black" panose="020B0004020202020204" pitchFamily="34" charset="0"/>
              </a:rPr>
              <a:t>What are 2-3 strategies we can use to build high performing teams ?</a:t>
            </a:r>
            <a:endParaRPr lang="en-US" sz="5995" dirty="0">
              <a:solidFill>
                <a:srgbClr val="358839"/>
              </a:solidFill>
              <a:latin typeface="Archivo Black"/>
            </a:endParaRP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44B8A304-D2D5-3E4F-B905-8206FB1FF4F9}"/>
              </a:ext>
            </a:extLst>
          </p:cNvPr>
          <p:cNvPicPr>
            <a:picLocks noChangeAspect="1"/>
          </p:cNvPicPr>
          <p:nvPr/>
        </p:nvPicPr>
        <p:blipFill>
          <a:blip r:embed="rId4"/>
          <a:stretch>
            <a:fillRect/>
          </a:stretch>
        </p:blipFill>
        <p:spPr>
          <a:xfrm>
            <a:off x="11516203" y="6896100"/>
            <a:ext cx="3872169" cy="2909041"/>
          </a:xfrm>
          <a:prstGeom prst="rect">
            <a:avLst/>
          </a:prstGeom>
        </p:spPr>
      </p:pic>
    </p:spTree>
    <p:extLst>
      <p:ext uri="{BB962C8B-B14F-4D97-AF65-F5344CB8AC3E}">
        <p14:creationId xmlns:p14="http://schemas.microsoft.com/office/powerpoint/2010/main" val="1143552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3856" y="2511923"/>
            <a:ext cx="15429558" cy="4206280"/>
          </a:xfrm>
          <a:prstGeom prst="rect">
            <a:avLst/>
          </a:prstGeom>
        </p:spPr>
        <p:txBody>
          <a:bodyPr lIns="0" tIns="0" rIns="0" bIns="0" rtlCol="0" anchor="t">
            <a:spAutoFit/>
          </a:bodyPr>
          <a:lstStyle/>
          <a:p>
            <a:pPr algn="l">
              <a:lnSpc>
                <a:spcPts val="4059"/>
              </a:lnSpc>
            </a:pPr>
            <a:endParaRPr lang="en-US" sz="36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Strong leadership is at the core to building community, creating a sense of fun and belonging, resulting in high performing teams .</a:t>
            </a:r>
          </a:p>
          <a:p>
            <a:pPr algn="l">
              <a:lnSpc>
                <a:spcPts val="4059"/>
              </a:lnSpc>
            </a:pPr>
            <a:endParaRPr lang="en-US" sz="36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Building the talent pipeline, bringing in the next wave of officials, drivers and club members to ensure the future of our sport.</a:t>
            </a:r>
          </a:p>
          <a:p>
            <a:pPr algn="l">
              <a:lnSpc>
                <a:spcPts val="4059"/>
              </a:lnSpc>
            </a:pPr>
            <a:endParaRPr lang="en-US" sz="36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To deliver on our Customer first mentality</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Why is leadership important? </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3"/>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4"/>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251682"/>
            <a:ext cx="15429558" cy="6309420"/>
          </a:xfrm>
          <a:prstGeom prst="rect">
            <a:avLst/>
          </a:prstGeom>
        </p:spPr>
        <p:txBody>
          <a:bodyPr lIns="0" tIns="0" rIns="0" bIns="0" rtlCol="0" anchor="t">
            <a:spAutoFit/>
          </a:bodyPr>
          <a:lstStyle/>
          <a:p>
            <a:pPr algn="l">
              <a:lnSpc>
                <a:spcPts val="4059"/>
              </a:lnSpc>
            </a:pPr>
            <a:r>
              <a:rPr lang="en-US" sz="3600" b="1" dirty="0">
                <a:solidFill>
                  <a:srgbClr val="000000"/>
                </a:solidFill>
                <a:latin typeface="Aptos Display" panose="020B0004020202020204" pitchFamily="34" charset="0"/>
              </a:rPr>
              <a:t>Challenges in Leading Teams to run karting events:</a:t>
            </a:r>
          </a:p>
          <a:p>
            <a:pPr algn="l">
              <a:lnSpc>
                <a:spcPts val="4059"/>
              </a:lnSpc>
            </a:pPr>
            <a:endParaRPr lang="en-US" sz="3600" b="1"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Competing priorities, lack of time </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Differing personalities</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Lack of skills or competence</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People not showing up, late or have to go home early</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Mental health</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Impatience</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Changing environments… Digital era</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Social Media</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Fear of responsibility</a:t>
            </a: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Risk and compliance</a:t>
            </a:r>
          </a:p>
        </p:txBody>
      </p:sp>
      <p:sp>
        <p:nvSpPr>
          <p:cNvPr id="3" name="TextBox 3"/>
          <p:cNvSpPr txBox="1"/>
          <p:nvPr/>
        </p:nvSpPr>
        <p:spPr>
          <a:xfrm>
            <a:off x="1028700" y="904875"/>
            <a:ext cx="15659100" cy="1021433"/>
          </a:xfrm>
          <a:prstGeom prst="rect">
            <a:avLst/>
          </a:prstGeom>
        </p:spPr>
        <p:txBody>
          <a:bodyPr wrap="square"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The reality of leadership at karting events</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3"/>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4"/>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Tree>
    <p:extLst>
      <p:ext uri="{BB962C8B-B14F-4D97-AF65-F5344CB8AC3E}">
        <p14:creationId xmlns:p14="http://schemas.microsoft.com/office/powerpoint/2010/main" val="420385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0991" y="2398877"/>
            <a:ext cx="15544800" cy="4756880"/>
          </a:xfrm>
          <a:prstGeom prst="rect">
            <a:avLst/>
          </a:prstGeom>
        </p:spPr>
        <p:txBody>
          <a:bodyPr wrap="square" lIns="0" tIns="0" rIns="0" bIns="0" rtlCol="0" anchor="t">
            <a:spAutoFit/>
          </a:bodyPr>
          <a:lstStyle/>
          <a:p>
            <a:pPr marL="571500" indent="-571500" algn="l">
              <a:lnSpc>
                <a:spcPts val="4059"/>
              </a:lnSpc>
              <a:buFont typeface="Wingdings" panose="05000000000000000000" pitchFamily="2" charset="2"/>
              <a:buChar char="Ø"/>
            </a:pPr>
            <a:r>
              <a:rPr lang="en-US" sz="4400" dirty="0">
                <a:solidFill>
                  <a:srgbClr val="000000"/>
                </a:solidFill>
                <a:latin typeface="Aptos Display" panose="020B0004020202020204" pitchFamily="34" charset="0"/>
              </a:rPr>
              <a:t>Building effective teams and creating a strong sense of community</a:t>
            </a:r>
          </a:p>
          <a:p>
            <a:pPr algn="l">
              <a:lnSpc>
                <a:spcPts val="4059"/>
              </a:lnSpc>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4400" dirty="0">
                <a:solidFill>
                  <a:srgbClr val="000000"/>
                </a:solidFill>
                <a:latin typeface="Aptos Display" panose="020B0004020202020204" pitchFamily="34" charset="0"/>
              </a:rPr>
              <a:t>Understanding the needs of club members and volunteer officials.</a:t>
            </a:r>
          </a:p>
          <a:p>
            <a:pPr marL="571500" indent="-571500" algn="l">
              <a:lnSpc>
                <a:spcPts val="4059"/>
              </a:lnSpc>
              <a:buFont typeface="Wingdings" panose="05000000000000000000" pitchFamily="2" charset="2"/>
              <a:buChar char="Ø"/>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4400" dirty="0">
                <a:solidFill>
                  <a:srgbClr val="000000"/>
                </a:solidFill>
                <a:latin typeface="Aptos Display" panose="020B0004020202020204" pitchFamily="34" charset="0"/>
              </a:rPr>
              <a:t>Developing leadership skills and exploring possible leadership strategies.</a:t>
            </a:r>
          </a:p>
          <a:p>
            <a:pPr marL="571500" indent="-571500" algn="l">
              <a:lnSpc>
                <a:spcPts val="4059"/>
              </a:lnSpc>
              <a:buFont typeface="Wingdings" panose="05000000000000000000" pitchFamily="2" charset="2"/>
              <a:buChar char="Ø"/>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4400" dirty="0">
                <a:solidFill>
                  <a:srgbClr val="000000"/>
                </a:solidFill>
                <a:latin typeface="Aptos Display" panose="020B0004020202020204" pitchFamily="34" charset="0"/>
              </a:rPr>
              <a:t>Identifying areas of potential growth in the numbers of club members and volunteer officials.</a:t>
            </a:r>
          </a:p>
        </p:txBody>
      </p:sp>
      <p:sp>
        <p:nvSpPr>
          <p:cNvPr id="3" name="TextBox 3"/>
          <p:cNvSpPr txBox="1"/>
          <p:nvPr/>
        </p:nvSpPr>
        <p:spPr>
          <a:xfrm>
            <a:off x="1028700" y="904875"/>
            <a:ext cx="15429558" cy="1021433"/>
          </a:xfrm>
          <a:prstGeom prst="rect">
            <a:avLst/>
          </a:prstGeom>
        </p:spPr>
        <p:txBody>
          <a:bodyPr wrap="square"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The future of leadership at karting events</a:t>
            </a:r>
            <a:endParaRPr lang="en-US" sz="5995" dirty="0">
              <a:solidFill>
                <a:srgbClr val="358839"/>
              </a:solidFill>
              <a:latin typeface="Archivo Black"/>
            </a:endParaRP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3"/>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4"/>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15152790-DBF1-5803-1BE7-07734179BFAE}"/>
              </a:ext>
            </a:extLst>
          </p:cNvPr>
          <p:cNvPicPr>
            <a:picLocks noChangeAspect="1"/>
          </p:cNvPicPr>
          <p:nvPr/>
        </p:nvPicPr>
        <p:blipFill>
          <a:blip r:embed="rId5"/>
          <a:stretch>
            <a:fillRect/>
          </a:stretch>
        </p:blipFill>
        <p:spPr>
          <a:xfrm>
            <a:off x="11120067" y="7203447"/>
            <a:ext cx="4178451" cy="2807062"/>
          </a:xfrm>
          <a:prstGeom prst="rect">
            <a:avLst/>
          </a:prstGeom>
        </p:spPr>
      </p:pic>
      <p:sp>
        <p:nvSpPr>
          <p:cNvPr id="11" name="TextBox 10">
            <a:extLst>
              <a:ext uri="{FF2B5EF4-FFF2-40B4-BE49-F238E27FC236}">
                <a16:creationId xmlns:a16="http://schemas.microsoft.com/office/drawing/2014/main" id="{8E6E3DD1-305B-1422-9BCD-EB757859A59D}"/>
              </a:ext>
            </a:extLst>
          </p:cNvPr>
          <p:cNvSpPr txBox="1"/>
          <p:nvPr/>
        </p:nvSpPr>
        <p:spPr>
          <a:xfrm>
            <a:off x="4724400" y="7203447"/>
            <a:ext cx="6363307" cy="2554545"/>
          </a:xfrm>
          <a:prstGeom prst="rect">
            <a:avLst/>
          </a:prstGeom>
          <a:noFill/>
        </p:spPr>
        <p:txBody>
          <a:bodyPr wrap="square">
            <a:spAutoFit/>
          </a:bodyPr>
          <a:lstStyle/>
          <a:p>
            <a:r>
              <a:rPr kumimoji="0" lang="en-GB" sz="4000" b="1" i="0" u="none" strike="noStrike" kern="1200" cap="none" spc="0" normalizeH="0" baseline="0" noProof="0" dirty="0">
                <a:ln>
                  <a:noFill/>
                </a:ln>
                <a:solidFill>
                  <a:prstClr val="black"/>
                </a:solidFill>
                <a:effectLst/>
                <a:uLnTx/>
                <a:uFillTx/>
                <a:latin typeface="Century Gothic" panose="020B0502020202020204"/>
                <a:ea typeface="+mn-ea"/>
                <a:cs typeface="+mn-cs"/>
              </a:rPr>
              <a:t>Goal: develop high performing teams of</a:t>
            </a:r>
            <a:r>
              <a:rPr lang="en-GB" sz="4000" b="1" dirty="0">
                <a:solidFill>
                  <a:prstClr val="black"/>
                </a:solidFill>
                <a:latin typeface="Century Gothic" panose="020B0502020202020204"/>
              </a:rPr>
              <a:t> club members and</a:t>
            </a:r>
            <a:r>
              <a:rPr kumimoji="0" lang="en-GB" sz="4000" b="1" i="0" u="none" strike="noStrike" kern="1200" cap="none" spc="0" normalizeH="0" baseline="0" noProof="0" dirty="0">
                <a:ln>
                  <a:noFill/>
                </a:ln>
                <a:solidFill>
                  <a:prstClr val="black"/>
                </a:solidFill>
                <a:effectLst/>
                <a:uLnTx/>
                <a:uFillTx/>
                <a:latin typeface="Century Gothic" panose="020B0502020202020204"/>
                <a:ea typeface="+mn-ea"/>
                <a:cs typeface="+mn-cs"/>
              </a:rPr>
              <a:t> volunteer officials</a:t>
            </a:r>
            <a:endParaRPr lang="en-AU" sz="4000" dirty="0"/>
          </a:p>
        </p:txBody>
      </p:sp>
    </p:spTree>
    <p:extLst>
      <p:ext uri="{BB962C8B-B14F-4D97-AF65-F5344CB8AC3E}">
        <p14:creationId xmlns:p14="http://schemas.microsoft.com/office/powerpoint/2010/main" val="125771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162561"/>
            <a:ext cx="15429558" cy="6334235"/>
          </a:xfrm>
          <a:prstGeom prst="rect">
            <a:avLst/>
          </a:prstGeom>
        </p:spPr>
        <p:txBody>
          <a:bodyPr lIns="0" tIns="0" rIns="0" bIns="0" rtlCol="0" anchor="t">
            <a:spAutoFit/>
          </a:bodyPr>
          <a:lstStyle/>
          <a:p>
            <a:pPr algn="l">
              <a:lnSpc>
                <a:spcPts val="4059"/>
              </a:lnSpc>
            </a:pPr>
            <a:r>
              <a:rPr lang="en-US" sz="4400" dirty="0">
                <a:solidFill>
                  <a:srgbClr val="000000"/>
                </a:solidFill>
                <a:latin typeface="Aptos Display" panose="020B0004020202020204" pitchFamily="34" charset="0"/>
              </a:rPr>
              <a:t>After todays session, participants should be able to:</a:t>
            </a:r>
          </a:p>
          <a:p>
            <a:pPr algn="l">
              <a:lnSpc>
                <a:spcPts val="4059"/>
              </a:lnSpc>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
            </a:pPr>
            <a:r>
              <a:rPr lang="en-US" sz="4400" dirty="0">
                <a:solidFill>
                  <a:srgbClr val="000000"/>
                </a:solidFill>
                <a:latin typeface="Aptos Display" panose="020B0004020202020204" pitchFamily="34" charset="0"/>
              </a:rPr>
              <a:t>Identify your leadership style and strengths. </a:t>
            </a:r>
          </a:p>
          <a:p>
            <a:pPr marL="571500" indent="-571500" algn="l">
              <a:lnSpc>
                <a:spcPts val="4059"/>
              </a:lnSpc>
              <a:buFont typeface="Wingdings" panose="05000000000000000000" pitchFamily="2" charset="2"/>
              <a:buChar char="§"/>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
            </a:pPr>
            <a:r>
              <a:rPr lang="en-US" sz="4400" dirty="0">
                <a:solidFill>
                  <a:srgbClr val="000000"/>
                </a:solidFill>
                <a:latin typeface="Aptos Display" panose="020B0004020202020204" pitchFamily="34" charset="0"/>
              </a:rPr>
              <a:t>Develop leadership skills and explore possible leadership strategies</a:t>
            </a:r>
          </a:p>
          <a:p>
            <a:pPr marL="571500" indent="-571500" algn="l">
              <a:lnSpc>
                <a:spcPts val="4059"/>
              </a:lnSpc>
              <a:buFont typeface="Wingdings" panose="05000000000000000000" pitchFamily="2" charset="2"/>
              <a:buChar char="§"/>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
            </a:pPr>
            <a:r>
              <a:rPr lang="en-US" sz="4400" dirty="0">
                <a:solidFill>
                  <a:srgbClr val="000000"/>
                </a:solidFill>
                <a:latin typeface="Aptos Display" panose="020B0004020202020204" pitchFamily="34" charset="0"/>
              </a:rPr>
              <a:t>Understand the needs of club members and volunteer officials in the current landscape.</a:t>
            </a:r>
          </a:p>
          <a:p>
            <a:pPr marL="571500" indent="-571500" algn="l">
              <a:lnSpc>
                <a:spcPts val="4059"/>
              </a:lnSpc>
              <a:buFont typeface="Wingdings" panose="05000000000000000000" pitchFamily="2" charset="2"/>
              <a:buChar char="§"/>
            </a:pPr>
            <a:endParaRPr lang="en-US" sz="44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
            </a:pPr>
            <a:r>
              <a:rPr lang="en-US" sz="4400" dirty="0">
                <a:solidFill>
                  <a:srgbClr val="000000"/>
                </a:solidFill>
                <a:latin typeface="Aptos Display" panose="020B0004020202020204" pitchFamily="34" charset="0"/>
              </a:rPr>
              <a:t>Identify areas of potential growth within club members and volunteer Karting officials.</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Learning Outcomes</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Tree>
    <p:extLst>
      <p:ext uri="{BB962C8B-B14F-4D97-AF65-F5344CB8AC3E}">
        <p14:creationId xmlns:p14="http://schemas.microsoft.com/office/powerpoint/2010/main" val="71061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3856" y="2373511"/>
            <a:ext cx="15429558" cy="5539978"/>
          </a:xfrm>
          <a:prstGeom prst="rect">
            <a:avLst/>
          </a:prstGeom>
        </p:spPr>
        <p:txBody>
          <a:bodyPr lIns="0" tIns="0" rIns="0" bIns="0" rtlCol="0" anchor="t">
            <a:spAutoFit/>
          </a:bodyPr>
          <a:lstStyle/>
          <a:p>
            <a:pPr marL="571500" indent="-571500">
              <a:buFont typeface="Wingdings" panose="05000000000000000000" pitchFamily="2" charset="2"/>
              <a:buChar char="§"/>
            </a:pPr>
            <a:r>
              <a:rPr lang="en-AU" sz="4000" dirty="0"/>
              <a:t>Autocratic “Do as I say”</a:t>
            </a:r>
          </a:p>
          <a:p>
            <a:pPr marL="571500" indent="-571500">
              <a:buFont typeface="Wingdings" panose="05000000000000000000" pitchFamily="2" charset="2"/>
              <a:buChar char="§"/>
            </a:pPr>
            <a:r>
              <a:rPr lang="en-AU" sz="4000" dirty="0"/>
              <a:t>Authoritative “Visionary – Follow Me”</a:t>
            </a:r>
          </a:p>
          <a:p>
            <a:pPr marL="571500" indent="-571500">
              <a:buFont typeface="Wingdings" panose="05000000000000000000" pitchFamily="2" charset="2"/>
              <a:buChar char="§"/>
            </a:pPr>
            <a:r>
              <a:rPr lang="en-AU" sz="4000" dirty="0"/>
              <a:t>Pace-Setting “Do as I do!” </a:t>
            </a:r>
          </a:p>
          <a:p>
            <a:pPr marL="571500" indent="-571500">
              <a:buFont typeface="Wingdings" panose="05000000000000000000" pitchFamily="2" charset="2"/>
              <a:buChar char="§"/>
            </a:pPr>
            <a:r>
              <a:rPr lang="en-AU" sz="4000" dirty="0"/>
              <a:t>Democratic “What do you think?”</a:t>
            </a:r>
          </a:p>
          <a:p>
            <a:pPr marL="571500" indent="-571500">
              <a:buFont typeface="Wingdings" panose="05000000000000000000" pitchFamily="2" charset="2"/>
              <a:buChar char="§"/>
            </a:pPr>
            <a:r>
              <a:rPr lang="en-AU" sz="4000" dirty="0"/>
              <a:t>Coaching Style “Consider this”</a:t>
            </a:r>
          </a:p>
          <a:p>
            <a:pPr marL="571500" indent="-571500">
              <a:buFont typeface="Wingdings" panose="05000000000000000000" pitchFamily="2" charset="2"/>
              <a:buChar char="§"/>
            </a:pPr>
            <a:r>
              <a:rPr lang="en-AU" sz="4000" dirty="0"/>
              <a:t>Affiliative “People come first”</a:t>
            </a:r>
          </a:p>
          <a:p>
            <a:pPr marL="571500" indent="-571500">
              <a:buFont typeface="Wingdings" panose="05000000000000000000" pitchFamily="2" charset="2"/>
              <a:buChar char="§"/>
            </a:pPr>
            <a:r>
              <a:rPr lang="en-AU" sz="4000" dirty="0"/>
              <a:t>Laissez-Faire Style “Hands off”</a:t>
            </a:r>
          </a:p>
          <a:p>
            <a:pPr marL="571500" indent="-571500">
              <a:buFont typeface="Wingdings" panose="05000000000000000000" pitchFamily="2" charset="2"/>
              <a:buChar char="§"/>
            </a:pPr>
            <a:r>
              <a:rPr lang="en-AU" sz="4000" dirty="0"/>
              <a:t>Servant leadership</a:t>
            </a:r>
          </a:p>
          <a:p>
            <a:pPr marL="571500" indent="-571500">
              <a:buFont typeface="Wingdings" panose="05000000000000000000" pitchFamily="2" charset="2"/>
              <a:buChar char="§"/>
            </a:pPr>
            <a:r>
              <a:rPr lang="en-AU" sz="4000" dirty="0"/>
              <a:t>Authentic leadership</a:t>
            </a:r>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Leadership styles</a:t>
            </a:r>
            <a:endParaRPr lang="en-US" sz="5995" dirty="0">
              <a:solidFill>
                <a:srgbClr val="358839"/>
              </a:solidFill>
              <a:latin typeface="Archivo Black"/>
            </a:endParaRP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3"/>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4"/>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
        <p:nvSpPr>
          <p:cNvPr id="10" name="TextBox 9">
            <a:extLst>
              <a:ext uri="{FF2B5EF4-FFF2-40B4-BE49-F238E27FC236}">
                <a16:creationId xmlns:a16="http://schemas.microsoft.com/office/drawing/2014/main" id="{0FF3830F-74CF-4354-235F-14A57F19016A}"/>
              </a:ext>
            </a:extLst>
          </p:cNvPr>
          <p:cNvSpPr txBox="1"/>
          <p:nvPr/>
        </p:nvSpPr>
        <p:spPr>
          <a:xfrm>
            <a:off x="10895657" y="3758505"/>
            <a:ext cx="5562600" cy="4154984"/>
          </a:xfrm>
          <a:prstGeom prst="rect">
            <a:avLst/>
          </a:prstGeom>
          <a:noFill/>
        </p:spPr>
        <p:txBody>
          <a:bodyPr wrap="square">
            <a:spAutoFit/>
          </a:bodyPr>
          <a:lstStyle/>
          <a:p>
            <a:pPr marL="0" indent="0" algn="ctr">
              <a:buNone/>
            </a:pPr>
            <a:r>
              <a:rPr lang="en-AU" sz="4400" dirty="0">
                <a:solidFill>
                  <a:schemeClr val="tx1">
                    <a:lumMod val="50000"/>
                    <a:lumOff val="50000"/>
                  </a:schemeClr>
                </a:solidFill>
              </a:rPr>
              <a:t>What style of leadership do you think you are? </a:t>
            </a:r>
          </a:p>
          <a:p>
            <a:pPr marL="0" indent="0" algn="ctr">
              <a:buNone/>
            </a:pPr>
            <a:endParaRPr lang="en-AU" sz="4400" dirty="0">
              <a:solidFill>
                <a:schemeClr val="tx1">
                  <a:lumMod val="50000"/>
                  <a:lumOff val="50000"/>
                </a:schemeClr>
              </a:solidFill>
            </a:endParaRPr>
          </a:p>
          <a:p>
            <a:pPr marL="0" indent="0" algn="ctr">
              <a:buNone/>
            </a:pPr>
            <a:r>
              <a:rPr lang="en-AU" sz="4400" dirty="0">
                <a:solidFill>
                  <a:schemeClr val="tx1">
                    <a:lumMod val="50000"/>
                    <a:lumOff val="50000"/>
                  </a:schemeClr>
                </a:solidFill>
              </a:rPr>
              <a:t>What style do you best respond to?</a:t>
            </a:r>
          </a:p>
        </p:txBody>
      </p:sp>
    </p:spTree>
    <p:extLst>
      <p:ext uri="{BB962C8B-B14F-4D97-AF65-F5344CB8AC3E}">
        <p14:creationId xmlns:p14="http://schemas.microsoft.com/office/powerpoint/2010/main" val="77749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01275"/>
            <a:ext cx="15429558" cy="6278642"/>
          </a:xfrm>
          <a:prstGeom prst="rect">
            <a:avLst/>
          </a:prstGeom>
        </p:spPr>
        <p:txBody>
          <a:bodyPr lIns="0" tIns="0" rIns="0" bIns="0" rtlCol="0" anchor="t">
            <a:spAutoFit/>
          </a:bodyPr>
          <a:lstStyle/>
          <a:p>
            <a:pPr marL="571500" indent="-571500">
              <a:buFont typeface="Wingdings" panose="05000000000000000000" pitchFamily="2" charset="2"/>
              <a:buChar char="§"/>
            </a:pPr>
            <a:r>
              <a:rPr lang="en-AU" sz="3600" dirty="0">
                <a:hlinkClick r:id="rId2"/>
              </a:rPr>
              <a:t>Self Development: Lead Yourself Before You Can Lead Others | by O'Reilly Media | </a:t>
            </a:r>
            <a:r>
              <a:rPr lang="en-AU" sz="3600" dirty="0" err="1">
                <a:hlinkClick r:id="rId2"/>
              </a:rPr>
              <a:t>oreillymedia</a:t>
            </a:r>
            <a:r>
              <a:rPr lang="en-AU" sz="3600" dirty="0">
                <a:hlinkClick r:id="rId2"/>
              </a:rPr>
              <a:t> | Medium</a:t>
            </a:r>
            <a:endParaRPr lang="en-AU" sz="3600" dirty="0"/>
          </a:p>
          <a:p>
            <a:endParaRPr lang="en-AU" sz="2800" dirty="0"/>
          </a:p>
          <a:p>
            <a:pPr marL="571500" indent="-571500">
              <a:buFont typeface="Wingdings" panose="05000000000000000000" pitchFamily="2" charset="2"/>
              <a:buChar char="§"/>
            </a:pPr>
            <a:r>
              <a:rPr lang="en-AU" sz="3600" dirty="0">
                <a:hlinkClick r:id="rId3"/>
              </a:rPr>
              <a:t>How to Play to Your Strengths (hbr.org)</a:t>
            </a:r>
            <a:endParaRPr lang="en-AU" sz="3600" dirty="0"/>
          </a:p>
          <a:p>
            <a:endParaRPr lang="en-AU" sz="2800" dirty="0"/>
          </a:p>
          <a:p>
            <a:pPr marL="571500" indent="-571500">
              <a:buFont typeface="Wingdings" panose="05000000000000000000" pitchFamily="2" charset="2"/>
              <a:buChar char="§"/>
            </a:pPr>
            <a:r>
              <a:rPr lang="en-AU" sz="3600" dirty="0">
                <a:hlinkClick r:id="rId4"/>
              </a:rPr>
              <a:t>Frontiers | Athlete Leadership Development Within Teams: Current Understanding and Future Directions (frontiersin.org)</a:t>
            </a:r>
            <a:endParaRPr lang="en-AU" sz="3600" dirty="0"/>
          </a:p>
          <a:p>
            <a:endParaRPr lang="en-AU" sz="2800" dirty="0"/>
          </a:p>
          <a:p>
            <a:pPr marL="571500" indent="-571500">
              <a:buFont typeface="Wingdings" panose="05000000000000000000" pitchFamily="2" charset="2"/>
              <a:buChar char="§"/>
            </a:pPr>
            <a:r>
              <a:rPr lang="en-AU" sz="3600" dirty="0">
                <a:hlinkClick r:id="rId5"/>
              </a:rPr>
              <a:t>Succession </a:t>
            </a:r>
            <a:r>
              <a:rPr lang="en-AU" sz="3600" dirty="0" err="1">
                <a:hlinkClick r:id="rId5"/>
              </a:rPr>
              <a:t>planing</a:t>
            </a:r>
            <a:r>
              <a:rPr lang="en-AU" sz="3600" dirty="0">
                <a:hlinkClick r:id="rId5"/>
              </a:rPr>
              <a:t> | Australian Sports Commission (ausport.gov.au)</a:t>
            </a:r>
            <a:endParaRPr lang="en-AU" sz="3600" dirty="0"/>
          </a:p>
          <a:p>
            <a:endParaRPr lang="en-AU" sz="2800" dirty="0"/>
          </a:p>
          <a:p>
            <a:pPr marL="571500" indent="-571500">
              <a:buFont typeface="Wingdings" panose="05000000000000000000" pitchFamily="2" charset="2"/>
              <a:buChar char="§"/>
            </a:pPr>
            <a:r>
              <a:rPr lang="en-AU" sz="3600" dirty="0">
                <a:hlinkClick r:id="rId6"/>
              </a:rPr>
              <a:t>Why Diverse and Inclusive Teams Are the Engines of Innovation | Great Place To Work®</a:t>
            </a:r>
            <a:endParaRPr lang="en-AU" sz="3600" dirty="0"/>
          </a:p>
        </p:txBody>
      </p:sp>
      <p:sp>
        <p:nvSpPr>
          <p:cNvPr id="3" name="TextBox 3"/>
          <p:cNvSpPr txBox="1"/>
          <p:nvPr/>
        </p:nvSpPr>
        <p:spPr>
          <a:xfrm>
            <a:off x="1028700" y="904875"/>
            <a:ext cx="14628515" cy="1028775"/>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Leadership Articles of interest</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7"/>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8"/>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spTree>
    <p:extLst>
      <p:ext uri="{BB962C8B-B14F-4D97-AF65-F5344CB8AC3E}">
        <p14:creationId xmlns:p14="http://schemas.microsoft.com/office/powerpoint/2010/main" val="307134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66219" y="3020456"/>
            <a:ext cx="15429558" cy="5783635"/>
          </a:xfrm>
          <a:prstGeom prst="rect">
            <a:avLst/>
          </a:prstGeom>
        </p:spPr>
        <p:txBody>
          <a:bodyPr lIns="0" tIns="0" rIns="0" bIns="0" rtlCol="0" anchor="t">
            <a:spAutoFit/>
          </a:bodyPr>
          <a:lstStyle/>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Post workshop activity and reading: “Play to your strengths” article</a:t>
            </a:r>
          </a:p>
          <a:p>
            <a:pPr algn="l">
              <a:lnSpc>
                <a:spcPts val="4059"/>
              </a:lnSpc>
            </a:pPr>
            <a:endParaRPr lang="en-US" sz="28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At a karting event in your regular role… what do you think your team </a:t>
            </a:r>
          </a:p>
          <a:p>
            <a:pPr algn="l">
              <a:lnSpc>
                <a:spcPts val="4059"/>
              </a:lnSpc>
            </a:pPr>
            <a:r>
              <a:rPr lang="en-US" sz="3600" dirty="0">
                <a:solidFill>
                  <a:srgbClr val="000000"/>
                </a:solidFill>
                <a:latin typeface="Aptos Display" panose="020B0004020202020204" pitchFamily="34" charset="0"/>
              </a:rPr>
              <a:t>      would say are your greatest strengths? </a:t>
            </a:r>
          </a:p>
          <a:p>
            <a:pPr algn="l">
              <a:lnSpc>
                <a:spcPts val="4059"/>
              </a:lnSpc>
            </a:pPr>
            <a:endParaRPr lang="en-US" sz="28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What do you think are your top strengths?</a:t>
            </a:r>
          </a:p>
          <a:p>
            <a:pPr algn="l">
              <a:lnSpc>
                <a:spcPts val="4059"/>
              </a:lnSpc>
            </a:pPr>
            <a:r>
              <a:rPr lang="en-US" sz="3600" dirty="0">
                <a:solidFill>
                  <a:srgbClr val="000000"/>
                </a:solidFill>
                <a:latin typeface="Aptos Display" panose="020B0004020202020204" pitchFamily="34" charset="0"/>
              </a:rPr>
              <a:t>                ▪ Worksheet – key strengths</a:t>
            </a:r>
          </a:p>
          <a:p>
            <a:pPr algn="l">
              <a:lnSpc>
                <a:spcPts val="4059"/>
              </a:lnSpc>
            </a:pPr>
            <a:endParaRPr lang="en-US" sz="28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And how does this impact others </a:t>
            </a:r>
          </a:p>
          <a:p>
            <a:pPr algn="l">
              <a:lnSpc>
                <a:spcPts val="4059"/>
              </a:lnSpc>
            </a:pPr>
            <a:endParaRPr lang="en-US" sz="2800" dirty="0">
              <a:solidFill>
                <a:srgbClr val="000000"/>
              </a:solidFill>
              <a:latin typeface="Aptos Display" panose="020B0004020202020204" pitchFamily="34" charset="0"/>
            </a:endParaRPr>
          </a:p>
          <a:p>
            <a:pPr marL="571500" indent="-571500" algn="l">
              <a:lnSpc>
                <a:spcPts val="4059"/>
              </a:lnSpc>
              <a:buFont typeface="Wingdings" panose="05000000000000000000" pitchFamily="2" charset="2"/>
              <a:buChar char="Ø"/>
            </a:pPr>
            <a:r>
              <a:rPr lang="en-US" sz="3600" dirty="0">
                <a:solidFill>
                  <a:srgbClr val="000000"/>
                </a:solidFill>
                <a:latin typeface="Aptos Display" panose="020B0004020202020204" pitchFamily="34" charset="0"/>
              </a:rPr>
              <a:t>1 action you will take as an individual </a:t>
            </a:r>
          </a:p>
        </p:txBody>
      </p:sp>
      <p:sp>
        <p:nvSpPr>
          <p:cNvPr id="3" name="TextBox 3"/>
          <p:cNvSpPr txBox="1"/>
          <p:nvPr/>
        </p:nvSpPr>
        <p:spPr>
          <a:xfrm>
            <a:off x="1166219" y="571500"/>
            <a:ext cx="14628515" cy="2098651"/>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Sense of self.. Can’t lead others without self awareness (activity)</a:t>
            </a:r>
            <a:endParaRPr lang="en-US" sz="5995" dirty="0">
              <a:solidFill>
                <a:srgbClr val="358839"/>
              </a:solidFill>
              <a:latin typeface="Archivo Black"/>
            </a:endParaRP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2"/>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3"/>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FBAE75DC-F473-B2DB-1B39-963356060EEC}"/>
              </a:ext>
            </a:extLst>
          </p:cNvPr>
          <p:cNvPicPr>
            <a:picLocks noChangeAspect="1"/>
          </p:cNvPicPr>
          <p:nvPr/>
        </p:nvPicPr>
        <p:blipFill>
          <a:blip r:embed="rId4"/>
          <a:stretch>
            <a:fillRect/>
          </a:stretch>
        </p:blipFill>
        <p:spPr>
          <a:xfrm>
            <a:off x="15321945" y="3882129"/>
            <a:ext cx="1438781" cy="2030144"/>
          </a:xfrm>
          <a:prstGeom prst="rect">
            <a:avLst/>
          </a:prstGeom>
        </p:spPr>
      </p:pic>
      <p:pic>
        <p:nvPicPr>
          <p:cNvPr id="10" name="Picture 9">
            <a:extLst>
              <a:ext uri="{FF2B5EF4-FFF2-40B4-BE49-F238E27FC236}">
                <a16:creationId xmlns:a16="http://schemas.microsoft.com/office/drawing/2014/main" id="{FD786A5F-9DAA-4C76-6E89-CF57163F1235}"/>
              </a:ext>
            </a:extLst>
          </p:cNvPr>
          <p:cNvPicPr>
            <a:picLocks noChangeAspect="1"/>
          </p:cNvPicPr>
          <p:nvPr/>
        </p:nvPicPr>
        <p:blipFill>
          <a:blip r:embed="rId5"/>
          <a:stretch>
            <a:fillRect/>
          </a:stretch>
        </p:blipFill>
        <p:spPr>
          <a:xfrm>
            <a:off x="15260980" y="6272667"/>
            <a:ext cx="1499746" cy="2030144"/>
          </a:xfrm>
          <a:prstGeom prst="rect">
            <a:avLst/>
          </a:prstGeom>
        </p:spPr>
      </p:pic>
    </p:spTree>
    <p:extLst>
      <p:ext uri="{BB962C8B-B14F-4D97-AF65-F5344CB8AC3E}">
        <p14:creationId xmlns:p14="http://schemas.microsoft.com/office/powerpoint/2010/main" val="40199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99" y="2324100"/>
            <a:ext cx="15429558" cy="1051570"/>
          </a:xfrm>
          <a:prstGeom prst="rect">
            <a:avLst/>
          </a:prstGeom>
        </p:spPr>
        <p:txBody>
          <a:bodyPr lIns="0" tIns="0" rIns="0" bIns="0" rtlCol="0" anchor="t">
            <a:spAutoFit/>
          </a:bodyPr>
          <a:lstStyle/>
          <a:p>
            <a:pPr algn="l">
              <a:lnSpc>
                <a:spcPts val="4059"/>
              </a:lnSpc>
            </a:pPr>
            <a:r>
              <a:rPr lang="en-US" sz="3600" b="1" dirty="0">
                <a:solidFill>
                  <a:srgbClr val="000000"/>
                </a:solidFill>
                <a:latin typeface="Aptos Display" panose="020B0004020202020204" pitchFamily="34" charset="0"/>
              </a:rPr>
              <a:t>What do our volunteer official teams currently look like over 360 events in 2023?    </a:t>
            </a:r>
            <a:r>
              <a:rPr lang="en-US" sz="3600" dirty="0">
                <a:solidFill>
                  <a:srgbClr val="000000"/>
                </a:solidFill>
                <a:latin typeface="Aptos Display" panose="020B0004020202020204" pitchFamily="34" charset="0"/>
              </a:rPr>
              <a:t>366 Active Officials, 42 of which attended more than 11 events.</a:t>
            </a:r>
          </a:p>
        </p:txBody>
      </p:sp>
      <p:sp>
        <p:nvSpPr>
          <p:cNvPr id="3" name="TextBox 3"/>
          <p:cNvSpPr txBox="1"/>
          <p:nvPr/>
        </p:nvSpPr>
        <p:spPr>
          <a:xfrm>
            <a:off x="1028700" y="904875"/>
            <a:ext cx="14628515" cy="1021433"/>
          </a:xfrm>
          <a:prstGeom prst="rect">
            <a:avLst/>
          </a:prstGeom>
        </p:spPr>
        <p:txBody>
          <a:bodyPr lIns="0" tIns="0" rIns="0" bIns="0" rtlCol="0" anchor="t">
            <a:spAutoFit/>
          </a:bodyPr>
          <a:lstStyle/>
          <a:p>
            <a:pPr>
              <a:lnSpc>
                <a:spcPts val="8393"/>
              </a:lnSpc>
              <a:spcBef>
                <a:spcPct val="0"/>
              </a:spcBef>
            </a:pPr>
            <a:r>
              <a:rPr lang="en-US" sz="5995" dirty="0">
                <a:solidFill>
                  <a:srgbClr val="00511F"/>
                </a:solidFill>
                <a:latin typeface="Aptos Black" panose="020B0004020202020204" pitchFamily="34" charset="0"/>
              </a:rPr>
              <a:t>The role of a leader in team building </a:t>
            </a:r>
            <a:r>
              <a:rPr lang="en-US" sz="5995" dirty="0">
                <a:solidFill>
                  <a:srgbClr val="358839"/>
                </a:solidFill>
                <a:latin typeface="Archivo Black"/>
              </a:rPr>
              <a:t> </a:t>
            </a:r>
          </a:p>
        </p:txBody>
      </p:sp>
      <p:sp>
        <p:nvSpPr>
          <p:cNvPr id="4" name="Freeform 4"/>
          <p:cNvSpPr/>
          <p:nvPr/>
        </p:nvSpPr>
        <p:spPr>
          <a:xfrm>
            <a:off x="1145437" y="8885804"/>
            <a:ext cx="2237756" cy="708055"/>
          </a:xfrm>
          <a:custGeom>
            <a:avLst/>
            <a:gdLst/>
            <a:ahLst/>
            <a:cxnLst/>
            <a:rect l="l" t="t" r="r" b="b"/>
            <a:pathLst>
              <a:path w="2237756" h="708055">
                <a:moveTo>
                  <a:pt x="0" y="0"/>
                </a:moveTo>
                <a:lnTo>
                  <a:pt x="2237756" y="0"/>
                </a:lnTo>
                <a:lnTo>
                  <a:pt x="2237756" y="708055"/>
                </a:lnTo>
                <a:lnTo>
                  <a:pt x="0" y="708055"/>
                </a:lnTo>
                <a:lnTo>
                  <a:pt x="0" y="0"/>
                </a:lnTo>
                <a:close/>
              </a:path>
            </a:pathLst>
          </a:custGeom>
          <a:blipFill>
            <a:blip r:embed="rId3"/>
            <a:stretch>
              <a:fillRect/>
            </a:stretch>
          </a:blipFill>
        </p:spPr>
        <p:txBody>
          <a:bodyPr/>
          <a:lstStyle/>
          <a:p>
            <a:endParaRPr lang="en-AU"/>
          </a:p>
        </p:txBody>
      </p:sp>
      <p:sp>
        <p:nvSpPr>
          <p:cNvPr id="5" name="Freeform 5"/>
          <p:cNvSpPr/>
          <p:nvPr/>
        </p:nvSpPr>
        <p:spPr>
          <a:xfrm>
            <a:off x="15657215" y="8614715"/>
            <a:ext cx="1602085" cy="979144"/>
          </a:xfrm>
          <a:custGeom>
            <a:avLst/>
            <a:gdLst/>
            <a:ahLst/>
            <a:cxnLst/>
            <a:rect l="l" t="t" r="r" b="b"/>
            <a:pathLst>
              <a:path w="1602085" h="979144">
                <a:moveTo>
                  <a:pt x="0" y="0"/>
                </a:moveTo>
                <a:lnTo>
                  <a:pt x="1602085" y="0"/>
                </a:lnTo>
                <a:lnTo>
                  <a:pt x="1602085" y="979144"/>
                </a:lnTo>
                <a:lnTo>
                  <a:pt x="0" y="979144"/>
                </a:lnTo>
                <a:lnTo>
                  <a:pt x="0" y="0"/>
                </a:lnTo>
                <a:close/>
              </a:path>
            </a:pathLst>
          </a:custGeom>
          <a:blipFill>
            <a:blip r:embed="rId4"/>
            <a:stretch>
              <a:fillRect/>
            </a:stretch>
          </a:blipFill>
        </p:spPr>
        <p:txBody>
          <a:bodyPr/>
          <a:lstStyle/>
          <a:p>
            <a:endParaRPr lang="en-AU"/>
          </a:p>
        </p:txBody>
      </p:sp>
      <p:grpSp>
        <p:nvGrpSpPr>
          <p:cNvPr id="7" name="Group 7"/>
          <p:cNvGrpSpPr/>
          <p:nvPr/>
        </p:nvGrpSpPr>
        <p:grpSpPr>
          <a:xfrm>
            <a:off x="17389613" y="0"/>
            <a:ext cx="898387" cy="10287000"/>
            <a:chOff x="0" y="0"/>
            <a:chExt cx="334637" cy="3831771"/>
          </a:xfrm>
        </p:grpSpPr>
        <p:sp>
          <p:nvSpPr>
            <p:cNvPr id="8" name="Freeform 8"/>
            <p:cNvSpPr/>
            <p:nvPr/>
          </p:nvSpPr>
          <p:spPr>
            <a:xfrm>
              <a:off x="0" y="0"/>
              <a:ext cx="334637" cy="3831772"/>
            </a:xfrm>
            <a:custGeom>
              <a:avLst/>
              <a:gdLst/>
              <a:ahLst/>
              <a:cxnLst/>
              <a:rect l="l" t="t" r="r" b="b"/>
              <a:pathLst>
                <a:path w="334637" h="3831772">
                  <a:moveTo>
                    <a:pt x="0" y="0"/>
                  </a:moveTo>
                  <a:lnTo>
                    <a:pt x="334637" y="0"/>
                  </a:lnTo>
                  <a:lnTo>
                    <a:pt x="334637" y="3831772"/>
                  </a:lnTo>
                  <a:lnTo>
                    <a:pt x="0" y="3831772"/>
                  </a:lnTo>
                  <a:close/>
                </a:path>
              </a:pathLst>
            </a:custGeom>
            <a:solidFill>
              <a:srgbClr val="00511F"/>
            </a:solidFill>
          </p:spPr>
          <p:txBody>
            <a:bodyPr/>
            <a:lstStyle/>
            <a:p>
              <a:endParaRPr lang="en-AU"/>
            </a:p>
          </p:txBody>
        </p:sp>
        <p:sp>
          <p:nvSpPr>
            <p:cNvPr id="9" name="TextBox 9"/>
            <p:cNvSpPr txBox="1"/>
            <p:nvPr/>
          </p:nvSpPr>
          <p:spPr>
            <a:xfrm>
              <a:off x="0" y="-57150"/>
              <a:ext cx="334637" cy="3888921"/>
            </a:xfrm>
            <a:prstGeom prst="rect">
              <a:avLst/>
            </a:prstGeom>
          </p:spPr>
          <p:txBody>
            <a:bodyPr lIns="48876" tIns="48876" rIns="48876" bIns="48876" rtlCol="0" anchor="ctr"/>
            <a:lstStyle/>
            <a:p>
              <a:pPr algn="ctr">
                <a:lnSpc>
                  <a:spcPts val="1885"/>
                </a:lnSpc>
              </a:pPr>
              <a:endParaRPr/>
            </a:p>
          </p:txBody>
        </p:sp>
      </p:grpSp>
      <p:pic>
        <p:nvPicPr>
          <p:cNvPr id="6" name="Picture 5">
            <a:extLst>
              <a:ext uri="{FF2B5EF4-FFF2-40B4-BE49-F238E27FC236}">
                <a16:creationId xmlns:a16="http://schemas.microsoft.com/office/drawing/2014/main" id="{980E9035-C149-5B17-3006-F6799AB2C3F4}"/>
              </a:ext>
            </a:extLst>
          </p:cNvPr>
          <p:cNvPicPr>
            <a:picLocks noChangeAspect="1"/>
          </p:cNvPicPr>
          <p:nvPr/>
        </p:nvPicPr>
        <p:blipFill>
          <a:blip r:embed="rId5"/>
          <a:stretch>
            <a:fillRect/>
          </a:stretch>
        </p:blipFill>
        <p:spPr>
          <a:xfrm>
            <a:off x="1676400" y="3773462"/>
            <a:ext cx="12533919" cy="2906416"/>
          </a:xfrm>
          <a:prstGeom prst="rect">
            <a:avLst/>
          </a:prstGeom>
        </p:spPr>
      </p:pic>
      <p:pic>
        <p:nvPicPr>
          <p:cNvPr id="10" name="Picture 9">
            <a:extLst>
              <a:ext uri="{FF2B5EF4-FFF2-40B4-BE49-F238E27FC236}">
                <a16:creationId xmlns:a16="http://schemas.microsoft.com/office/drawing/2014/main" id="{580029EC-A2DB-7D75-18EF-77FA9180D578}"/>
              </a:ext>
            </a:extLst>
          </p:cNvPr>
          <p:cNvPicPr>
            <a:picLocks noChangeAspect="1"/>
          </p:cNvPicPr>
          <p:nvPr/>
        </p:nvPicPr>
        <p:blipFill>
          <a:blip r:embed="rId6"/>
          <a:stretch>
            <a:fillRect/>
          </a:stretch>
        </p:blipFill>
        <p:spPr>
          <a:xfrm>
            <a:off x="1676400" y="7025401"/>
            <a:ext cx="3131468" cy="1461352"/>
          </a:xfrm>
          <a:prstGeom prst="rect">
            <a:avLst/>
          </a:prstGeom>
        </p:spPr>
      </p:pic>
      <p:sp>
        <p:nvSpPr>
          <p:cNvPr id="12" name="TextBox 11">
            <a:extLst>
              <a:ext uri="{FF2B5EF4-FFF2-40B4-BE49-F238E27FC236}">
                <a16:creationId xmlns:a16="http://schemas.microsoft.com/office/drawing/2014/main" id="{17812E05-3BFC-A832-E41D-2795F9065F10}"/>
              </a:ext>
            </a:extLst>
          </p:cNvPr>
          <p:cNvSpPr txBox="1"/>
          <p:nvPr/>
        </p:nvSpPr>
        <p:spPr>
          <a:xfrm>
            <a:off x="6324600" y="7317597"/>
            <a:ext cx="850573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006600"/>
                </a:solidFill>
                <a:effectLst/>
                <a:uLnTx/>
                <a:uFillTx/>
                <a:latin typeface="Aptos Black" panose="020B0004020202020204" pitchFamily="34" charset="0"/>
              </a:rPr>
              <a:t>Future teams – the impact on a leader in team building</a:t>
            </a:r>
          </a:p>
        </p:txBody>
      </p:sp>
    </p:spTree>
    <p:extLst>
      <p:ext uri="{BB962C8B-B14F-4D97-AF65-F5344CB8AC3E}">
        <p14:creationId xmlns:p14="http://schemas.microsoft.com/office/powerpoint/2010/main" val="76046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F13A30C5F0CF449A6C1B5AD97ECFE8" ma:contentTypeVersion="18" ma:contentTypeDescription="Create a new document." ma:contentTypeScope="" ma:versionID="1b60ea23392a120224003c5cdface20f">
  <xsd:schema xmlns:xsd="http://www.w3.org/2001/XMLSchema" xmlns:xs="http://www.w3.org/2001/XMLSchema" xmlns:p="http://schemas.microsoft.com/office/2006/metadata/properties" xmlns:ns2="e3b3f61a-f2d1-48dd-88da-9864cd577cb1" xmlns:ns3="0e73abe6-53ae-4c48-8365-57bc2837fa3f" targetNamespace="http://schemas.microsoft.com/office/2006/metadata/properties" ma:root="true" ma:fieldsID="1c368c7e619527ac9905ba4008f35359" ns2:_="" ns3:_="">
    <xsd:import namespace="e3b3f61a-f2d1-48dd-88da-9864cd577cb1"/>
    <xsd:import namespace="0e73abe6-53ae-4c48-8365-57bc2837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3f61a-f2d1-48dd-88da-9864cd577c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e8e5459-20ed-448d-b9f1-b9410206cb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73abe6-53ae-4c48-8365-57bc2837fa3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ff807db-0772-478e-930a-7e205e037153}" ma:internalName="TaxCatchAll" ma:showField="CatchAllData" ma:web="0e73abe6-53ae-4c48-8365-57bc2837fa3f">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708DB-2E50-4E9D-BAED-6A72F19400F7}"/>
</file>

<file path=customXml/itemProps2.xml><?xml version="1.0" encoding="utf-8"?>
<ds:datastoreItem xmlns:ds="http://schemas.openxmlformats.org/officeDocument/2006/customXml" ds:itemID="{9458DC37-A997-4FF9-899A-CD5CC96693ED}"/>
</file>

<file path=docProps/app.xml><?xml version="1.0" encoding="utf-8"?>
<Properties xmlns="http://schemas.openxmlformats.org/officeDocument/2006/extended-properties" xmlns:vt="http://schemas.openxmlformats.org/officeDocument/2006/docPropsVTypes">
  <TotalTime>302</TotalTime>
  <Words>1505</Words>
  <Application>Microsoft Office PowerPoint</Application>
  <PresentationFormat>Custom</PresentationFormat>
  <Paragraphs>171</Paragraphs>
  <Slides>16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 Black</vt:lpstr>
      <vt:lpstr>Calibri</vt:lpstr>
      <vt:lpstr>Aptos SemiBold</vt:lpstr>
      <vt:lpstr>Wingdings</vt:lpstr>
      <vt:lpstr>Wingdings 3</vt:lpstr>
      <vt:lpstr>Archivo Black</vt:lpstr>
      <vt:lpstr>Century Gothic</vt:lpstr>
      <vt:lpstr>Arial</vt:lpstr>
      <vt:lpstr>Aptos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 Building Better kart Clubs Template (16:9))</dc:title>
  <dc:creator>Blinks PC</dc:creator>
  <cp:lastModifiedBy>Belinda Taylor</cp:lastModifiedBy>
  <cp:revision>17</cp:revision>
  <dcterms:created xsi:type="dcterms:W3CDTF">2006-08-16T00:00:00Z</dcterms:created>
  <dcterms:modified xsi:type="dcterms:W3CDTF">2024-04-25T02:59:55Z</dcterms:modified>
  <dc:identifier>DAF_oFhalUA</dc:identifier>
</cp:coreProperties>
</file>